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Roboto"/>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1f94162b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21f94162b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21f94162b8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21f94162b8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21eacc9726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21eacc9726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21eacc972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21eacc972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1eacc9726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1eacc9726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1eacc9726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21eacc9726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1eacc9726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1eacc9726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21eacc9726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21eacc9726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21eacc9726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21eacc9726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21e86a9e4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21e86a9e4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21f94162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21f94162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1eacc9726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1eacc9726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0" name="Shape 50"/>
        <p:cNvGrpSpPr/>
        <p:nvPr/>
      </p:nvGrpSpPr>
      <p:grpSpPr>
        <a:xfrm>
          <a:off x="0" y="0"/>
          <a:ext cx="0" cy="0"/>
          <a:chOff x="0" y="0"/>
          <a:chExt cx="0" cy="0"/>
        </a:xfrm>
      </p:grpSpPr>
      <p:pic>
        <p:nvPicPr>
          <p:cNvPr descr="Side view of hands writing in a notebook at a cafe" id="51" name="Google Shape;51;p13"/>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52" name="Google Shape;52;p13"/>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13"/>
          <p:cNvGrpSpPr/>
          <p:nvPr/>
        </p:nvGrpSpPr>
        <p:grpSpPr>
          <a:xfrm>
            <a:off x="830392" y="1191256"/>
            <a:ext cx="745763" cy="45826"/>
            <a:chOff x="4580561" y="2589004"/>
            <a:chExt cx="1064464" cy="25200"/>
          </a:xfrm>
        </p:grpSpPr>
        <p:sp>
          <p:nvSpPr>
            <p:cNvPr id="54" name="Google Shape;54;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13"/>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57" name="Google Shape;57;p13"/>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58" name="Google Shape;58;p13"/>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9" name="Google Shape;59;p13"/>
          <p:cNvSpPr txBox="1"/>
          <p:nvPr>
            <p:ph idx="12" type="sldNum"/>
          </p:nvPr>
        </p:nvSpPr>
        <p:spPr>
          <a:xfrm>
            <a:off x="8536300" y="474985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2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png"/><Relationship Id="rId4"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15.png"/><Relationship Id="rId13" Type="http://schemas.openxmlformats.org/officeDocument/2006/relationships/image" Target="../media/image7.png"/><Relationship Id="rId12" Type="http://schemas.openxmlformats.org/officeDocument/2006/relationships/image" Target="../media/image5.png"/><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5.jpg"/><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Open Chromebook laptop computer" id="64" name="Google Shape;64;p14"/>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id="65" name="Google Shape;65;p14"/>
          <p:cNvPicPr preferRelativeResize="0"/>
          <p:nvPr/>
        </p:nvPicPr>
        <p:blipFill rotWithShape="1">
          <a:blip r:embed="rId4">
            <a:alphaModFix/>
          </a:blip>
          <a:srcRect b="7192" l="0" r="0" t="7183"/>
          <a:stretch/>
        </p:blipFill>
        <p:spPr>
          <a:xfrm>
            <a:off x="5181200" y="1645500"/>
            <a:ext cx="3471224" cy="1974600"/>
          </a:xfrm>
          <a:prstGeom prst="rect">
            <a:avLst/>
          </a:prstGeom>
          <a:noFill/>
          <a:ln>
            <a:noFill/>
          </a:ln>
        </p:spPr>
      </p:pic>
      <p:sp>
        <p:nvSpPr>
          <p:cNvPr id="66" name="Google Shape;66;p14"/>
          <p:cNvSpPr txBox="1"/>
          <p:nvPr>
            <p:ph type="ctrTitle"/>
          </p:nvPr>
        </p:nvSpPr>
        <p:spPr>
          <a:xfrm>
            <a:off x="248525" y="788825"/>
            <a:ext cx="4323600" cy="1782900"/>
          </a:xfrm>
          <a:prstGeom prst="rect">
            <a:avLst/>
          </a:prstGeom>
          <a:effectLst>
            <a:outerShdw blurRad="57150" rotWithShape="0" algn="bl" dir="1080000" dist="114300">
              <a:srgbClr val="4A86E8">
                <a:alpha val="89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i="1" lang="en" sz="3000">
                <a:solidFill>
                  <a:srgbClr val="1C4587"/>
                </a:solidFill>
                <a:highlight>
                  <a:srgbClr val="9FC5E8"/>
                </a:highlight>
              </a:rPr>
              <a:t>_COMPILER DESIGN PROJECT 9_</a:t>
            </a:r>
            <a:endParaRPr i="1" sz="3000">
              <a:solidFill>
                <a:srgbClr val="FF0000"/>
              </a:solidFill>
              <a:highlight>
                <a:srgbClr val="9FC5E8"/>
              </a:highlight>
            </a:endParaRPr>
          </a:p>
        </p:txBody>
      </p:sp>
      <p:sp>
        <p:nvSpPr>
          <p:cNvPr id="67" name="Google Shape;67;p14"/>
          <p:cNvSpPr txBox="1"/>
          <p:nvPr>
            <p:ph idx="1" type="subTitle"/>
          </p:nvPr>
        </p:nvSpPr>
        <p:spPr>
          <a:xfrm>
            <a:off x="729600" y="2921750"/>
            <a:ext cx="3787800" cy="8241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62500" lnSpcReduction="20000"/>
          </a:bodyPr>
          <a:lstStyle/>
          <a:p>
            <a:pPr indent="0" lvl="0" marL="0" rtl="0" algn="ctr">
              <a:spcBef>
                <a:spcPts val="0"/>
              </a:spcBef>
              <a:spcAft>
                <a:spcPts val="0"/>
              </a:spcAft>
              <a:buNone/>
            </a:pPr>
            <a:r>
              <a:rPr lang="en"/>
              <a:t>BCSE III SEM 2</a:t>
            </a:r>
            <a:endParaRPr/>
          </a:p>
          <a:p>
            <a:pPr indent="0" lvl="0" marL="0" rtl="0" algn="ctr">
              <a:spcBef>
                <a:spcPts val="0"/>
              </a:spcBef>
              <a:spcAft>
                <a:spcPts val="0"/>
              </a:spcAft>
              <a:buNone/>
            </a:pPr>
            <a:r>
              <a:rPr lang="en"/>
              <a:t>SECTION- A1</a:t>
            </a:r>
            <a:endParaRPr/>
          </a:p>
          <a:p>
            <a:pPr indent="0" lvl="0" marL="0" rtl="0" algn="ctr">
              <a:spcBef>
                <a:spcPts val="0"/>
              </a:spcBef>
              <a:spcAft>
                <a:spcPts val="0"/>
              </a:spcAft>
              <a:buNone/>
            </a:pPr>
            <a:r>
              <a:rPr lang="en"/>
              <a:t>GROUP  -   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167266"/>
                </a:solidFill>
              </a:rPr>
              <a:t>CONSTRUCTION OF PARSING TABLE</a:t>
            </a:r>
            <a:endParaRPr b="1">
              <a:solidFill>
                <a:srgbClr val="167266"/>
              </a:solidFill>
            </a:endParaRPr>
          </a:p>
        </p:txBody>
      </p:sp>
      <p:sp>
        <p:nvSpPr>
          <p:cNvPr id="133" name="Google Shape;133;p23"/>
          <p:cNvSpPr txBox="1"/>
          <p:nvPr/>
        </p:nvSpPr>
        <p:spPr>
          <a:xfrm>
            <a:off x="610775" y="1243025"/>
            <a:ext cx="6440100" cy="286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800">
                <a:solidFill>
                  <a:schemeClr val="dk1"/>
                </a:solidFill>
                <a:highlight>
                  <a:srgbClr val="FFFFFF"/>
                </a:highlight>
                <a:latin typeface="Roboto"/>
                <a:ea typeface="Roboto"/>
                <a:cs typeface="Roboto"/>
                <a:sym typeface="Roboto"/>
              </a:rPr>
              <a:t>Step 1: Compute First and Follow sets</a:t>
            </a:r>
            <a:endParaRPr b="1" sz="180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800">
                <a:solidFill>
                  <a:schemeClr val="dk1"/>
                </a:solidFill>
                <a:highlight>
                  <a:srgbClr val="FFFFFF"/>
                </a:highlight>
                <a:latin typeface="Roboto"/>
                <a:ea typeface="Roboto"/>
                <a:cs typeface="Roboto"/>
                <a:sym typeface="Roboto"/>
              </a:rPr>
              <a:t>First set  :</a:t>
            </a:r>
            <a:endParaRPr b="1" sz="180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800">
                <a:solidFill>
                  <a:schemeClr val="dk1"/>
                </a:solidFill>
                <a:highlight>
                  <a:srgbClr val="FFFFFF"/>
                </a:highlight>
                <a:latin typeface="Roboto"/>
                <a:ea typeface="Roboto"/>
                <a:cs typeface="Roboto"/>
                <a:sym typeface="Roboto"/>
              </a:rPr>
              <a:t>First set for any symbol in the grammar contains the</a:t>
            </a:r>
            <a:endParaRPr b="1" sz="180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800">
                <a:solidFill>
                  <a:schemeClr val="dk1"/>
                </a:solidFill>
                <a:highlight>
                  <a:srgbClr val="FFFFFF"/>
                </a:highlight>
                <a:latin typeface="Roboto"/>
                <a:ea typeface="Roboto"/>
                <a:cs typeface="Roboto"/>
                <a:sym typeface="Roboto"/>
              </a:rPr>
              <a:t>terminal symbols which can be found at the beginning of</a:t>
            </a:r>
            <a:endParaRPr b="1" sz="180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800">
                <a:solidFill>
                  <a:schemeClr val="dk1"/>
                </a:solidFill>
                <a:highlight>
                  <a:srgbClr val="FFFFFF"/>
                </a:highlight>
                <a:latin typeface="Roboto"/>
                <a:ea typeface="Roboto"/>
                <a:cs typeface="Roboto"/>
                <a:sym typeface="Roboto"/>
              </a:rPr>
              <a:t>any string which can be generated from the symbol.</a:t>
            </a:r>
            <a:endParaRPr b="1" sz="180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800">
                <a:solidFill>
                  <a:schemeClr val="dk1"/>
                </a:solidFill>
                <a:highlight>
                  <a:srgbClr val="FFFFFF"/>
                </a:highlight>
                <a:latin typeface="Roboto"/>
                <a:ea typeface="Roboto"/>
                <a:cs typeface="Roboto"/>
                <a:sym typeface="Roboto"/>
              </a:rPr>
              <a:t>Follow set  :</a:t>
            </a:r>
            <a:endParaRPr b="1" sz="180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800">
                <a:solidFill>
                  <a:schemeClr val="dk1"/>
                </a:solidFill>
                <a:highlight>
                  <a:srgbClr val="FFFFFF"/>
                </a:highlight>
                <a:latin typeface="Roboto"/>
                <a:ea typeface="Roboto"/>
                <a:cs typeface="Roboto"/>
                <a:sym typeface="Roboto"/>
              </a:rPr>
              <a:t>Follow(A), for non-terminal A, is the set of all terminals a</a:t>
            </a:r>
            <a:endParaRPr b="1" sz="180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800">
                <a:solidFill>
                  <a:schemeClr val="dk1"/>
                </a:solidFill>
                <a:highlight>
                  <a:srgbClr val="FFFFFF"/>
                </a:highlight>
                <a:latin typeface="Roboto"/>
                <a:ea typeface="Roboto"/>
                <a:cs typeface="Roboto"/>
                <a:sym typeface="Roboto"/>
              </a:rPr>
              <a:t>that can appear immediately to the right of A in some</a:t>
            </a:r>
            <a:endParaRPr b="1" sz="180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800">
                <a:solidFill>
                  <a:schemeClr val="dk1"/>
                </a:solidFill>
                <a:highlight>
                  <a:srgbClr val="FFFFFF"/>
                </a:highlight>
                <a:latin typeface="Roboto"/>
                <a:ea typeface="Roboto"/>
                <a:cs typeface="Roboto"/>
                <a:sym typeface="Roboto"/>
              </a:rPr>
              <a:t>setential form.</a:t>
            </a:r>
            <a:endParaRPr b="1" sz="18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solidFill>
                  <a:srgbClr val="167266"/>
                </a:solidFill>
              </a:rPr>
              <a:t>CONSTRUCTION OF PARSING TABLE</a:t>
            </a:r>
            <a:endParaRPr/>
          </a:p>
        </p:txBody>
      </p:sp>
      <p:sp>
        <p:nvSpPr>
          <p:cNvPr id="139" name="Google Shape;139;p24"/>
          <p:cNvSpPr txBox="1"/>
          <p:nvPr/>
        </p:nvSpPr>
        <p:spPr>
          <a:xfrm>
            <a:off x="430350" y="964150"/>
            <a:ext cx="8283300" cy="455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STEP 2  :</a:t>
            </a:r>
            <a:endParaRPr b="1" sz="1800"/>
          </a:p>
          <a:p>
            <a:pPr indent="0" lvl="0" marL="0" rtl="0" algn="l">
              <a:spcBef>
                <a:spcPts val="0"/>
              </a:spcBef>
              <a:spcAft>
                <a:spcPts val="0"/>
              </a:spcAft>
              <a:buClr>
                <a:schemeClr val="dk1"/>
              </a:buClr>
              <a:buSzPts val="1100"/>
              <a:buFont typeface="Arial"/>
              <a:buNone/>
            </a:pPr>
            <a:r>
              <a:rPr b="1" lang="en" sz="1800"/>
              <a:t>For each production A → α of the grammar, do the following steps -</a:t>
            </a:r>
            <a:endParaRPr b="1" sz="1800"/>
          </a:p>
          <a:p>
            <a:pPr indent="0" lvl="0" marL="0" rtl="0" algn="l">
              <a:spcBef>
                <a:spcPts val="0"/>
              </a:spcBef>
              <a:spcAft>
                <a:spcPts val="0"/>
              </a:spcAft>
              <a:buClr>
                <a:schemeClr val="dk1"/>
              </a:buClr>
              <a:buSzPts val="1100"/>
              <a:buFont typeface="Arial"/>
              <a:buNone/>
            </a:pPr>
            <a:r>
              <a:rPr b="1" lang="en" sz="1800"/>
              <a:t>A) For each terminal a in FIRST (α), add A-→ α to M [ A, a ]</a:t>
            </a:r>
            <a:endParaRPr b="1" sz="1800"/>
          </a:p>
          <a:p>
            <a:pPr indent="0" lvl="0" marL="0" rtl="0" algn="l">
              <a:spcBef>
                <a:spcPts val="0"/>
              </a:spcBef>
              <a:spcAft>
                <a:spcPts val="0"/>
              </a:spcAft>
              <a:buClr>
                <a:schemeClr val="dk1"/>
              </a:buClr>
              <a:buSzPts val="1100"/>
              <a:buFont typeface="Arial"/>
              <a:buNone/>
            </a:pPr>
            <a:r>
              <a:rPr b="1" lang="en" sz="1800"/>
              <a:t>B) If ɛ is in FIRST (α), add A-→ α to M [ A, b ] for each terminal b in FOLLOW (A)</a:t>
            </a:r>
            <a:endParaRPr b="1" sz="1800"/>
          </a:p>
          <a:p>
            <a:pPr indent="0" lvl="0" marL="0" rtl="0" algn="l">
              <a:spcBef>
                <a:spcPts val="0"/>
              </a:spcBef>
              <a:spcAft>
                <a:spcPts val="0"/>
              </a:spcAft>
              <a:buClr>
                <a:schemeClr val="dk1"/>
              </a:buClr>
              <a:buSzPts val="1100"/>
              <a:buFont typeface="Arial"/>
              <a:buNone/>
            </a:pPr>
            <a:r>
              <a:rPr b="1" lang="en" sz="1800"/>
              <a:t>C) If ɛ is in FIRST (α) and $ is in FOLLOW (A), add A-→ α to M [ A, $]</a:t>
            </a:r>
            <a:endParaRPr b="1" sz="1800"/>
          </a:p>
          <a:p>
            <a:pPr indent="0" lvl="0" marL="0" rtl="0" algn="l">
              <a:spcBef>
                <a:spcPts val="0"/>
              </a:spcBef>
              <a:spcAft>
                <a:spcPts val="0"/>
              </a:spcAft>
              <a:buNone/>
            </a:pPr>
            <a:r>
              <a:rPr b="1" lang="en" sz="1800"/>
              <a:t>STEP 3 :</a:t>
            </a:r>
            <a:endParaRPr b="1" sz="1800"/>
          </a:p>
          <a:p>
            <a:pPr indent="0" lvl="0" marL="0" rtl="0" algn="l">
              <a:spcBef>
                <a:spcPts val="0"/>
              </a:spcBef>
              <a:spcAft>
                <a:spcPts val="0"/>
              </a:spcAft>
              <a:buNone/>
            </a:pPr>
            <a:r>
              <a:rPr b="1" lang="en" sz="1800"/>
              <a:t>Given the non-terminal A on top of the stack and an input token that is not in FIRST(A) (or in FOLLOW(A) if ɛ is in FIRST(A)), there are the following three alternatives:</a:t>
            </a:r>
            <a:endParaRPr b="1" sz="1800"/>
          </a:p>
          <a:p>
            <a:pPr indent="0" lvl="0" marL="0" rtl="0" algn="l">
              <a:spcBef>
                <a:spcPts val="0"/>
              </a:spcBef>
              <a:spcAft>
                <a:spcPts val="0"/>
              </a:spcAft>
              <a:buNone/>
            </a:pPr>
            <a:r>
              <a:rPr b="1" lang="en" sz="1800"/>
              <a:t>Pop A from the stack [if current input token is $ or is in FOLLOW(A)] – pop</a:t>
            </a:r>
            <a:endParaRPr b="1" sz="1800"/>
          </a:p>
          <a:p>
            <a:pPr indent="0" lvl="0" marL="0" rtl="0" algn="l">
              <a:spcBef>
                <a:spcPts val="0"/>
              </a:spcBef>
              <a:spcAft>
                <a:spcPts val="0"/>
              </a:spcAft>
              <a:buNone/>
            </a:pPr>
            <a:r>
              <a:rPr b="1" lang="en" sz="1800"/>
              <a:t>Successively pop tokens from the input until a token is seen for which we restart the parse [if the current token is not $ and is not in FIRST(A) U FOLLOW(A)] – scan</a:t>
            </a:r>
            <a:endParaRPr b="1" sz="1800"/>
          </a:p>
          <a:p>
            <a:pPr indent="0" lvl="0" marL="0" rtl="0" algn="l">
              <a:spcBef>
                <a:spcPts val="0"/>
              </a:spcBef>
              <a:spcAft>
                <a:spcPts val="0"/>
              </a:spcAft>
              <a:buClr>
                <a:schemeClr val="dk1"/>
              </a:buClr>
              <a:buSzPts val="1100"/>
              <a:buFont typeface="Arial"/>
              <a:buNone/>
            </a:pPr>
            <a:r>
              <a:t/>
            </a:r>
            <a:endParaRPr b="1" sz="1800"/>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5"/>
          <p:cNvPicPr preferRelativeResize="0"/>
          <p:nvPr/>
        </p:nvPicPr>
        <p:blipFill>
          <a:blip r:embed="rId3">
            <a:alphaModFix/>
          </a:blip>
          <a:stretch>
            <a:fillRect/>
          </a:stretch>
        </p:blipFill>
        <p:spPr>
          <a:xfrm>
            <a:off x="152400" y="152400"/>
            <a:ext cx="3305425" cy="1565475"/>
          </a:xfrm>
          <a:prstGeom prst="rect">
            <a:avLst/>
          </a:prstGeom>
          <a:noFill/>
          <a:ln>
            <a:noFill/>
          </a:ln>
        </p:spPr>
      </p:pic>
      <p:pic>
        <p:nvPicPr>
          <p:cNvPr id="145" name="Google Shape;145;p25"/>
          <p:cNvPicPr preferRelativeResize="0"/>
          <p:nvPr/>
        </p:nvPicPr>
        <p:blipFill>
          <a:blip r:embed="rId4">
            <a:alphaModFix/>
          </a:blip>
          <a:stretch>
            <a:fillRect/>
          </a:stretch>
        </p:blipFill>
        <p:spPr>
          <a:xfrm>
            <a:off x="1319425" y="790475"/>
            <a:ext cx="971375" cy="159675"/>
          </a:xfrm>
          <a:prstGeom prst="rect">
            <a:avLst/>
          </a:prstGeom>
          <a:noFill/>
          <a:ln>
            <a:noFill/>
          </a:ln>
        </p:spPr>
      </p:pic>
      <p:pic>
        <p:nvPicPr>
          <p:cNvPr id="146" name="Google Shape;146;p25"/>
          <p:cNvPicPr preferRelativeResize="0"/>
          <p:nvPr/>
        </p:nvPicPr>
        <p:blipFill>
          <a:blip r:embed="rId5">
            <a:alphaModFix/>
          </a:blip>
          <a:stretch>
            <a:fillRect/>
          </a:stretch>
        </p:blipFill>
        <p:spPr>
          <a:xfrm>
            <a:off x="4086313" y="2886025"/>
            <a:ext cx="971375" cy="912907"/>
          </a:xfrm>
          <a:prstGeom prst="rect">
            <a:avLst/>
          </a:prstGeom>
          <a:noFill/>
          <a:ln>
            <a:noFill/>
          </a:ln>
        </p:spPr>
      </p:pic>
      <p:pic>
        <p:nvPicPr>
          <p:cNvPr id="147" name="Google Shape;147;p25"/>
          <p:cNvPicPr preferRelativeResize="0"/>
          <p:nvPr/>
        </p:nvPicPr>
        <p:blipFill>
          <a:blip r:embed="rId6">
            <a:alphaModFix/>
          </a:blip>
          <a:stretch>
            <a:fillRect/>
          </a:stretch>
        </p:blipFill>
        <p:spPr>
          <a:xfrm>
            <a:off x="779125" y="1827275"/>
            <a:ext cx="1371200" cy="549425"/>
          </a:xfrm>
          <a:prstGeom prst="rect">
            <a:avLst/>
          </a:prstGeom>
          <a:noFill/>
          <a:ln>
            <a:noFill/>
          </a:ln>
        </p:spPr>
      </p:pic>
      <p:sp>
        <p:nvSpPr>
          <p:cNvPr id="148" name="Google Shape;148;p25"/>
          <p:cNvSpPr/>
          <p:nvPr/>
        </p:nvSpPr>
        <p:spPr>
          <a:xfrm rot="10800000">
            <a:off x="2161148" y="1609728"/>
            <a:ext cx="745500" cy="4758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25"/>
          <p:cNvPicPr preferRelativeResize="0"/>
          <p:nvPr/>
        </p:nvPicPr>
        <p:blipFill>
          <a:blip r:embed="rId7">
            <a:alphaModFix/>
          </a:blip>
          <a:stretch>
            <a:fillRect/>
          </a:stretch>
        </p:blipFill>
        <p:spPr>
          <a:xfrm>
            <a:off x="3104325" y="1609725"/>
            <a:ext cx="1467683" cy="797750"/>
          </a:xfrm>
          <a:prstGeom prst="rect">
            <a:avLst/>
          </a:prstGeom>
          <a:noFill/>
          <a:ln>
            <a:noFill/>
          </a:ln>
        </p:spPr>
      </p:pic>
      <p:pic>
        <p:nvPicPr>
          <p:cNvPr id="150" name="Google Shape;150;p25"/>
          <p:cNvPicPr preferRelativeResize="0"/>
          <p:nvPr/>
        </p:nvPicPr>
        <p:blipFill>
          <a:blip r:embed="rId8">
            <a:alphaModFix/>
          </a:blip>
          <a:stretch>
            <a:fillRect/>
          </a:stretch>
        </p:blipFill>
        <p:spPr>
          <a:xfrm rot="-6330468">
            <a:off x="3909291" y="2590923"/>
            <a:ext cx="666343" cy="159678"/>
          </a:xfrm>
          <a:prstGeom prst="rect">
            <a:avLst/>
          </a:prstGeom>
          <a:noFill/>
          <a:ln>
            <a:noFill/>
          </a:ln>
        </p:spPr>
      </p:pic>
      <p:pic>
        <p:nvPicPr>
          <p:cNvPr id="151" name="Google Shape;151;p25"/>
          <p:cNvPicPr preferRelativeResize="0"/>
          <p:nvPr/>
        </p:nvPicPr>
        <p:blipFill>
          <a:blip r:embed="rId8">
            <a:alphaModFix/>
          </a:blip>
          <a:stretch>
            <a:fillRect/>
          </a:stretch>
        </p:blipFill>
        <p:spPr>
          <a:xfrm rot="4516910">
            <a:off x="3751895" y="2628310"/>
            <a:ext cx="743635" cy="159682"/>
          </a:xfrm>
          <a:prstGeom prst="rect">
            <a:avLst/>
          </a:prstGeom>
          <a:noFill/>
          <a:ln>
            <a:noFill/>
          </a:ln>
        </p:spPr>
      </p:pic>
      <p:cxnSp>
        <p:nvCxnSpPr>
          <p:cNvPr id="152" name="Google Shape;152;p25"/>
          <p:cNvCxnSpPr/>
          <p:nvPr/>
        </p:nvCxnSpPr>
        <p:spPr>
          <a:xfrm>
            <a:off x="3090425" y="1534400"/>
            <a:ext cx="216000" cy="216000"/>
          </a:xfrm>
          <a:prstGeom prst="straightConnector1">
            <a:avLst/>
          </a:prstGeom>
          <a:noFill/>
          <a:ln cap="flat" cmpd="sng" w="9525">
            <a:solidFill>
              <a:schemeClr val="dk2"/>
            </a:solidFill>
            <a:prstDash val="solid"/>
            <a:round/>
            <a:headEnd len="med" w="med" type="none"/>
            <a:tailEnd len="med" w="med" type="triangle"/>
          </a:ln>
        </p:spPr>
      </p:cxnSp>
      <p:cxnSp>
        <p:nvCxnSpPr>
          <p:cNvPr id="153" name="Google Shape;153;p25"/>
          <p:cNvCxnSpPr/>
          <p:nvPr/>
        </p:nvCxnSpPr>
        <p:spPr>
          <a:xfrm rot="10800000">
            <a:off x="3241850" y="1448075"/>
            <a:ext cx="291600" cy="216000"/>
          </a:xfrm>
          <a:prstGeom prst="straightConnector1">
            <a:avLst/>
          </a:prstGeom>
          <a:noFill/>
          <a:ln cap="flat" cmpd="sng" w="9525">
            <a:solidFill>
              <a:schemeClr val="dk2"/>
            </a:solidFill>
            <a:prstDash val="solid"/>
            <a:round/>
            <a:headEnd len="med" w="med" type="none"/>
            <a:tailEnd len="med" w="med" type="triangle"/>
          </a:ln>
        </p:spPr>
      </p:cxnSp>
      <p:pic>
        <p:nvPicPr>
          <p:cNvPr id="154" name="Google Shape;154;p25"/>
          <p:cNvPicPr preferRelativeResize="0"/>
          <p:nvPr/>
        </p:nvPicPr>
        <p:blipFill>
          <a:blip r:embed="rId9">
            <a:alphaModFix/>
          </a:blip>
          <a:stretch>
            <a:fillRect/>
          </a:stretch>
        </p:blipFill>
        <p:spPr>
          <a:xfrm>
            <a:off x="4076450" y="617050"/>
            <a:ext cx="1371200" cy="775954"/>
          </a:xfrm>
          <a:prstGeom prst="rect">
            <a:avLst/>
          </a:prstGeom>
          <a:noFill/>
          <a:ln>
            <a:noFill/>
          </a:ln>
        </p:spPr>
      </p:pic>
      <p:pic>
        <p:nvPicPr>
          <p:cNvPr id="155" name="Google Shape;155;p25"/>
          <p:cNvPicPr preferRelativeResize="0"/>
          <p:nvPr/>
        </p:nvPicPr>
        <p:blipFill>
          <a:blip r:embed="rId10">
            <a:alphaModFix/>
          </a:blip>
          <a:stretch>
            <a:fillRect/>
          </a:stretch>
        </p:blipFill>
        <p:spPr>
          <a:xfrm>
            <a:off x="5938325" y="1033104"/>
            <a:ext cx="2179824" cy="684775"/>
          </a:xfrm>
          <a:prstGeom prst="rect">
            <a:avLst/>
          </a:prstGeom>
          <a:noFill/>
          <a:ln>
            <a:noFill/>
          </a:ln>
        </p:spPr>
      </p:pic>
      <p:pic>
        <p:nvPicPr>
          <p:cNvPr id="156" name="Google Shape;156;p25"/>
          <p:cNvPicPr preferRelativeResize="0"/>
          <p:nvPr/>
        </p:nvPicPr>
        <p:blipFill>
          <a:blip r:embed="rId11">
            <a:alphaModFix/>
          </a:blip>
          <a:stretch>
            <a:fillRect/>
          </a:stretch>
        </p:blipFill>
        <p:spPr>
          <a:xfrm>
            <a:off x="5728776" y="390850"/>
            <a:ext cx="1158450" cy="399625"/>
          </a:xfrm>
          <a:prstGeom prst="rect">
            <a:avLst/>
          </a:prstGeom>
          <a:noFill/>
          <a:ln>
            <a:noFill/>
          </a:ln>
        </p:spPr>
      </p:pic>
      <p:pic>
        <p:nvPicPr>
          <p:cNvPr id="157" name="Google Shape;157;p25"/>
          <p:cNvPicPr preferRelativeResize="0"/>
          <p:nvPr/>
        </p:nvPicPr>
        <p:blipFill>
          <a:blip r:embed="rId12">
            <a:alphaModFix/>
          </a:blip>
          <a:stretch>
            <a:fillRect/>
          </a:stretch>
        </p:blipFill>
        <p:spPr>
          <a:xfrm>
            <a:off x="5685544" y="2018025"/>
            <a:ext cx="971375" cy="1107461"/>
          </a:xfrm>
          <a:prstGeom prst="rect">
            <a:avLst/>
          </a:prstGeom>
          <a:noFill/>
          <a:ln>
            <a:noFill/>
          </a:ln>
        </p:spPr>
      </p:pic>
      <p:pic>
        <p:nvPicPr>
          <p:cNvPr id="158" name="Google Shape;158;p25"/>
          <p:cNvPicPr preferRelativeResize="0"/>
          <p:nvPr/>
        </p:nvPicPr>
        <p:blipFill>
          <a:blip r:embed="rId13">
            <a:alphaModFix/>
          </a:blip>
          <a:stretch>
            <a:fillRect/>
          </a:stretch>
        </p:blipFill>
        <p:spPr>
          <a:xfrm>
            <a:off x="7132875" y="2328250"/>
            <a:ext cx="1371200" cy="463942"/>
          </a:xfrm>
          <a:prstGeom prst="rect">
            <a:avLst/>
          </a:prstGeom>
          <a:noFill/>
          <a:ln>
            <a:noFill/>
          </a:ln>
        </p:spPr>
      </p:pic>
      <p:pic>
        <p:nvPicPr>
          <p:cNvPr id="159" name="Google Shape;159;p25"/>
          <p:cNvPicPr preferRelativeResize="0"/>
          <p:nvPr/>
        </p:nvPicPr>
        <p:blipFill>
          <a:blip r:embed="rId14">
            <a:alphaModFix/>
          </a:blip>
          <a:stretch>
            <a:fillRect/>
          </a:stretch>
        </p:blipFill>
        <p:spPr>
          <a:xfrm>
            <a:off x="6411412" y="3425624"/>
            <a:ext cx="1882010" cy="475800"/>
          </a:xfrm>
          <a:prstGeom prst="rect">
            <a:avLst/>
          </a:prstGeom>
          <a:noFill/>
          <a:ln>
            <a:noFill/>
          </a:ln>
        </p:spPr>
      </p:pic>
      <p:cxnSp>
        <p:nvCxnSpPr>
          <p:cNvPr id="160" name="Google Shape;160;p25"/>
          <p:cNvCxnSpPr>
            <a:stCxn id="144" idx="3"/>
            <a:endCxn id="154" idx="1"/>
          </p:cNvCxnSpPr>
          <p:nvPr/>
        </p:nvCxnSpPr>
        <p:spPr>
          <a:xfrm>
            <a:off x="3457825" y="935137"/>
            <a:ext cx="618600" cy="69900"/>
          </a:xfrm>
          <a:prstGeom prst="straightConnector1">
            <a:avLst/>
          </a:prstGeom>
          <a:noFill/>
          <a:ln cap="flat" cmpd="sng" w="9525">
            <a:solidFill>
              <a:schemeClr val="dk2"/>
            </a:solidFill>
            <a:prstDash val="solid"/>
            <a:round/>
            <a:headEnd len="med" w="med" type="none"/>
            <a:tailEnd len="med" w="med" type="triangle"/>
          </a:ln>
        </p:spPr>
      </p:cxnSp>
      <p:cxnSp>
        <p:nvCxnSpPr>
          <p:cNvPr id="161" name="Google Shape;161;p25"/>
          <p:cNvCxnSpPr/>
          <p:nvPr/>
        </p:nvCxnSpPr>
        <p:spPr>
          <a:xfrm rot="10800000">
            <a:off x="3457825" y="790477"/>
            <a:ext cx="618600" cy="69900"/>
          </a:xfrm>
          <a:prstGeom prst="straightConnector1">
            <a:avLst/>
          </a:prstGeom>
          <a:noFill/>
          <a:ln cap="flat" cmpd="sng" w="9525">
            <a:solidFill>
              <a:schemeClr val="dk2"/>
            </a:solidFill>
            <a:prstDash val="solid"/>
            <a:round/>
            <a:headEnd len="med" w="med" type="none"/>
            <a:tailEnd len="med" w="med" type="triangle"/>
          </a:ln>
        </p:spPr>
      </p:cxnSp>
      <p:cxnSp>
        <p:nvCxnSpPr>
          <p:cNvPr id="162" name="Google Shape;162;p25"/>
          <p:cNvCxnSpPr>
            <a:endCxn id="156" idx="1"/>
          </p:cNvCxnSpPr>
          <p:nvPr/>
        </p:nvCxnSpPr>
        <p:spPr>
          <a:xfrm flipH="1" rot="10800000">
            <a:off x="5316276" y="590662"/>
            <a:ext cx="412500" cy="176400"/>
          </a:xfrm>
          <a:prstGeom prst="straightConnector1">
            <a:avLst/>
          </a:prstGeom>
          <a:noFill/>
          <a:ln cap="flat" cmpd="sng" w="9525">
            <a:solidFill>
              <a:schemeClr val="dk2"/>
            </a:solidFill>
            <a:prstDash val="solid"/>
            <a:round/>
            <a:headEnd len="med" w="med" type="none"/>
            <a:tailEnd len="med" w="med" type="triangle"/>
          </a:ln>
        </p:spPr>
      </p:cxnSp>
      <p:cxnSp>
        <p:nvCxnSpPr>
          <p:cNvPr id="163" name="Google Shape;163;p25"/>
          <p:cNvCxnSpPr>
            <a:stCxn id="154" idx="3"/>
          </p:cNvCxnSpPr>
          <p:nvPr/>
        </p:nvCxnSpPr>
        <p:spPr>
          <a:xfrm>
            <a:off x="5447650" y="1005027"/>
            <a:ext cx="636000" cy="205200"/>
          </a:xfrm>
          <a:prstGeom prst="straightConnector1">
            <a:avLst/>
          </a:prstGeom>
          <a:noFill/>
          <a:ln cap="flat" cmpd="sng" w="9525">
            <a:solidFill>
              <a:schemeClr val="dk2"/>
            </a:solidFill>
            <a:prstDash val="solid"/>
            <a:round/>
            <a:headEnd len="med" w="med" type="none"/>
            <a:tailEnd len="med" w="med" type="triangle"/>
          </a:ln>
        </p:spPr>
      </p:cxnSp>
      <p:cxnSp>
        <p:nvCxnSpPr>
          <p:cNvPr id="164" name="Google Shape;164;p25"/>
          <p:cNvCxnSpPr>
            <a:stCxn id="155" idx="1"/>
          </p:cNvCxnSpPr>
          <p:nvPr/>
        </p:nvCxnSpPr>
        <p:spPr>
          <a:xfrm rot="10800000">
            <a:off x="5348825" y="1220991"/>
            <a:ext cx="589500" cy="154500"/>
          </a:xfrm>
          <a:prstGeom prst="straightConnector1">
            <a:avLst/>
          </a:prstGeom>
          <a:noFill/>
          <a:ln cap="flat" cmpd="sng" w="9525">
            <a:solidFill>
              <a:schemeClr val="dk2"/>
            </a:solidFill>
            <a:prstDash val="solid"/>
            <a:round/>
            <a:headEnd len="med" w="med" type="none"/>
            <a:tailEnd len="med" w="med" type="triangle"/>
          </a:ln>
        </p:spPr>
      </p:cxnSp>
      <p:cxnSp>
        <p:nvCxnSpPr>
          <p:cNvPr id="165" name="Google Shape;165;p25"/>
          <p:cNvCxnSpPr>
            <a:stCxn id="154" idx="2"/>
            <a:endCxn id="146" idx="0"/>
          </p:cNvCxnSpPr>
          <p:nvPr/>
        </p:nvCxnSpPr>
        <p:spPr>
          <a:xfrm flipH="1">
            <a:off x="4572150" y="1393004"/>
            <a:ext cx="189900" cy="1493100"/>
          </a:xfrm>
          <a:prstGeom prst="straightConnector1">
            <a:avLst/>
          </a:prstGeom>
          <a:noFill/>
          <a:ln cap="flat" cmpd="sng" w="9525">
            <a:solidFill>
              <a:schemeClr val="dk2"/>
            </a:solidFill>
            <a:prstDash val="solid"/>
            <a:round/>
            <a:headEnd len="med" w="med" type="none"/>
            <a:tailEnd len="med" w="med" type="triangle"/>
          </a:ln>
        </p:spPr>
      </p:cxnSp>
      <p:cxnSp>
        <p:nvCxnSpPr>
          <p:cNvPr id="166" name="Google Shape;166;p25"/>
          <p:cNvCxnSpPr/>
          <p:nvPr/>
        </p:nvCxnSpPr>
        <p:spPr>
          <a:xfrm flipH="1" rot="10800000">
            <a:off x="4786925" y="1383050"/>
            <a:ext cx="194400" cy="1566900"/>
          </a:xfrm>
          <a:prstGeom prst="straightConnector1">
            <a:avLst/>
          </a:prstGeom>
          <a:noFill/>
          <a:ln cap="flat" cmpd="sng" w="9525">
            <a:solidFill>
              <a:schemeClr val="dk2"/>
            </a:solidFill>
            <a:prstDash val="solid"/>
            <a:round/>
            <a:headEnd len="med" w="med" type="none"/>
            <a:tailEnd len="med" w="med" type="triangle"/>
          </a:ln>
        </p:spPr>
      </p:cxnSp>
      <p:cxnSp>
        <p:nvCxnSpPr>
          <p:cNvPr id="167" name="Google Shape;167;p25"/>
          <p:cNvCxnSpPr>
            <a:stCxn id="158" idx="1"/>
            <a:endCxn id="157" idx="3"/>
          </p:cNvCxnSpPr>
          <p:nvPr/>
        </p:nvCxnSpPr>
        <p:spPr>
          <a:xfrm flipH="1">
            <a:off x="6656775" y="2560221"/>
            <a:ext cx="476100" cy="11400"/>
          </a:xfrm>
          <a:prstGeom prst="straightConnector1">
            <a:avLst/>
          </a:prstGeom>
          <a:noFill/>
          <a:ln cap="flat" cmpd="sng" w="9525">
            <a:solidFill>
              <a:schemeClr val="dk2"/>
            </a:solidFill>
            <a:prstDash val="solid"/>
            <a:round/>
            <a:headEnd len="med" w="med" type="none"/>
            <a:tailEnd len="med" w="med" type="triangle"/>
          </a:ln>
        </p:spPr>
      </p:cxnSp>
      <p:cxnSp>
        <p:nvCxnSpPr>
          <p:cNvPr id="168" name="Google Shape;168;p25"/>
          <p:cNvCxnSpPr>
            <a:stCxn id="157" idx="2"/>
            <a:endCxn id="159" idx="1"/>
          </p:cNvCxnSpPr>
          <p:nvPr/>
        </p:nvCxnSpPr>
        <p:spPr>
          <a:xfrm>
            <a:off x="6171231" y="3125486"/>
            <a:ext cx="240300" cy="537900"/>
          </a:xfrm>
          <a:prstGeom prst="straightConnector1">
            <a:avLst/>
          </a:prstGeom>
          <a:noFill/>
          <a:ln cap="flat" cmpd="sng" w="9525">
            <a:solidFill>
              <a:schemeClr val="dk2"/>
            </a:solidFill>
            <a:prstDash val="solid"/>
            <a:round/>
            <a:headEnd len="med" w="med" type="none"/>
            <a:tailEnd len="med" w="med" type="triangle"/>
          </a:ln>
        </p:spPr>
      </p:cxnSp>
      <p:cxnSp>
        <p:nvCxnSpPr>
          <p:cNvPr id="169" name="Google Shape;169;p25"/>
          <p:cNvCxnSpPr>
            <a:endCxn id="157" idx="1"/>
          </p:cNvCxnSpPr>
          <p:nvPr/>
        </p:nvCxnSpPr>
        <p:spPr>
          <a:xfrm>
            <a:off x="5154244" y="1339956"/>
            <a:ext cx="531300" cy="1231800"/>
          </a:xfrm>
          <a:prstGeom prst="straightConnector1">
            <a:avLst/>
          </a:prstGeom>
          <a:noFill/>
          <a:ln cap="flat" cmpd="sng" w="9525">
            <a:solidFill>
              <a:schemeClr val="dk2"/>
            </a:solidFill>
            <a:prstDash val="solid"/>
            <a:round/>
            <a:headEnd len="med" w="med" type="none"/>
            <a:tailEnd len="med" w="med" type="triangle"/>
          </a:ln>
        </p:spPr>
      </p:cxnSp>
      <p:cxnSp>
        <p:nvCxnSpPr>
          <p:cNvPr id="170" name="Google Shape;170;p25"/>
          <p:cNvCxnSpPr/>
          <p:nvPr/>
        </p:nvCxnSpPr>
        <p:spPr>
          <a:xfrm rot="10800000">
            <a:off x="5294800" y="1264425"/>
            <a:ext cx="594300" cy="885900"/>
          </a:xfrm>
          <a:prstGeom prst="straightConnector1">
            <a:avLst/>
          </a:prstGeom>
          <a:noFill/>
          <a:ln cap="flat" cmpd="sng" w="9525">
            <a:solidFill>
              <a:schemeClr val="dk2"/>
            </a:solidFill>
            <a:prstDash val="solid"/>
            <a:round/>
            <a:headEnd len="med" w="med" type="none"/>
            <a:tailEnd len="med" w="med" type="triangle"/>
          </a:ln>
        </p:spPr>
      </p:cxnSp>
      <p:sp>
        <p:nvSpPr>
          <p:cNvPr id="171" name="Google Shape;171;p25"/>
          <p:cNvSpPr txBox="1"/>
          <p:nvPr/>
        </p:nvSpPr>
        <p:spPr>
          <a:xfrm>
            <a:off x="551100" y="3079625"/>
            <a:ext cx="2539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solidFill>
                <a:srgbClr val="167266"/>
              </a:solidFill>
            </a:endParaRPr>
          </a:p>
          <a:p>
            <a:pPr indent="0" lvl="0" marL="0" rtl="0" algn="l">
              <a:spcBef>
                <a:spcPts val="0"/>
              </a:spcBef>
              <a:spcAft>
                <a:spcPts val="0"/>
              </a:spcAft>
              <a:buNone/>
            </a:pPr>
            <a:r>
              <a:rPr b="1" lang="en" sz="2400">
                <a:solidFill>
                  <a:srgbClr val="167266"/>
                </a:solidFill>
              </a:rPr>
              <a:t>PROJECT OUTLINE</a:t>
            </a:r>
            <a:endParaRPr b="1" sz="2400">
              <a:solidFill>
                <a:srgbClr val="16726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730000" y="1318650"/>
            <a:ext cx="3441000" cy="202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2800">
              <a:solidFill>
                <a:schemeClr val="lt2"/>
              </a:solidFill>
            </a:endParaRPr>
          </a:p>
          <a:p>
            <a:pPr indent="0" lvl="0" marL="0" rtl="0" algn="l">
              <a:spcBef>
                <a:spcPts val="0"/>
              </a:spcBef>
              <a:spcAft>
                <a:spcPts val="0"/>
              </a:spcAft>
              <a:buNone/>
            </a:pPr>
            <a:r>
              <a:rPr b="1" lang="en" sz="2800">
                <a:solidFill>
                  <a:schemeClr val="lt2"/>
                </a:solidFill>
              </a:rPr>
              <a:t>INPUT AND OUTPUT SCREENSHOTS</a:t>
            </a:r>
            <a:endParaRPr b="1" sz="2800">
              <a:solidFill>
                <a:schemeClr val="lt2"/>
              </a:solidFill>
            </a:endParaRPr>
          </a:p>
        </p:txBody>
      </p:sp>
      <p:pic>
        <p:nvPicPr>
          <p:cNvPr id="177" name="Google Shape;177;p26"/>
          <p:cNvPicPr preferRelativeResize="0"/>
          <p:nvPr/>
        </p:nvPicPr>
        <p:blipFill>
          <a:blip r:embed="rId3">
            <a:alphaModFix/>
          </a:blip>
          <a:stretch>
            <a:fillRect/>
          </a:stretch>
        </p:blipFill>
        <p:spPr>
          <a:xfrm>
            <a:off x="4620800" y="1039400"/>
            <a:ext cx="4417750" cy="2699375"/>
          </a:xfrm>
          <a:prstGeom prst="rect">
            <a:avLst/>
          </a:prstGeom>
          <a:noFill/>
          <a:ln>
            <a:noFill/>
          </a:ln>
        </p:spPr>
      </p:pic>
      <p:sp>
        <p:nvSpPr>
          <p:cNvPr id="178" name="Google Shape;178;p26"/>
          <p:cNvSpPr txBox="1"/>
          <p:nvPr/>
        </p:nvSpPr>
        <p:spPr>
          <a:xfrm>
            <a:off x="4743700" y="367400"/>
            <a:ext cx="3101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167266"/>
                </a:solidFill>
              </a:rPr>
              <a:t>INPUT FILE</a:t>
            </a:r>
            <a:endParaRPr b="1" sz="2200">
              <a:solidFill>
                <a:srgbClr val="1672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440125" y="289950"/>
            <a:ext cx="76884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solidFill>
                  <a:srgbClr val="167266"/>
                </a:solidFill>
              </a:rPr>
              <a:t>INPUT AND OUTPUT SCREENSHOTS</a:t>
            </a:r>
            <a:endParaRPr b="1" sz="2200">
              <a:solidFill>
                <a:srgbClr val="167266"/>
              </a:solidFill>
            </a:endParaRPr>
          </a:p>
        </p:txBody>
      </p:sp>
      <p:pic>
        <p:nvPicPr>
          <p:cNvPr id="184" name="Google Shape;184;p27"/>
          <p:cNvPicPr preferRelativeResize="0"/>
          <p:nvPr/>
        </p:nvPicPr>
        <p:blipFill>
          <a:blip r:embed="rId3">
            <a:alphaModFix/>
          </a:blip>
          <a:stretch>
            <a:fillRect/>
          </a:stretch>
        </p:blipFill>
        <p:spPr>
          <a:xfrm>
            <a:off x="1000075" y="1074125"/>
            <a:ext cx="6888350" cy="3485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sp>
        <p:nvSpPr>
          <p:cNvPr id="189" name="Google Shape;189;p28"/>
          <p:cNvSpPr txBox="1"/>
          <p:nvPr>
            <p:ph type="title"/>
          </p:nvPr>
        </p:nvSpPr>
        <p:spPr>
          <a:xfrm>
            <a:off x="654450" y="386400"/>
            <a:ext cx="76884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solidFill>
                  <a:srgbClr val="167266"/>
                </a:solidFill>
              </a:rPr>
              <a:t>INPUT AND OUTPUT SCREENSHOTS</a:t>
            </a:r>
            <a:endParaRPr b="1" sz="2200">
              <a:solidFill>
                <a:srgbClr val="167266"/>
              </a:solidFill>
            </a:endParaRPr>
          </a:p>
        </p:txBody>
      </p:sp>
      <p:pic>
        <p:nvPicPr>
          <p:cNvPr id="190" name="Google Shape;190;p28"/>
          <p:cNvPicPr preferRelativeResize="0"/>
          <p:nvPr/>
        </p:nvPicPr>
        <p:blipFill>
          <a:blip r:embed="rId3">
            <a:alphaModFix/>
          </a:blip>
          <a:stretch>
            <a:fillRect/>
          </a:stretch>
        </p:blipFill>
        <p:spPr>
          <a:xfrm>
            <a:off x="114300" y="1192250"/>
            <a:ext cx="8940401" cy="3673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311700" y="239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7596"/>
              <a:buFont typeface="Arial"/>
              <a:buNone/>
            </a:pPr>
            <a:r>
              <a:rPr b="1" lang="en" sz="2311">
                <a:solidFill>
                  <a:srgbClr val="167266"/>
                </a:solidFill>
              </a:rPr>
              <a:t>INPUT AND OUTPUT SCREENSHOTS</a:t>
            </a:r>
            <a:endParaRPr sz="2911"/>
          </a:p>
        </p:txBody>
      </p:sp>
      <p:pic>
        <p:nvPicPr>
          <p:cNvPr id="196" name="Google Shape;196;p29"/>
          <p:cNvPicPr preferRelativeResize="0"/>
          <p:nvPr/>
        </p:nvPicPr>
        <p:blipFill>
          <a:blip r:embed="rId3">
            <a:alphaModFix/>
          </a:blip>
          <a:stretch>
            <a:fillRect/>
          </a:stretch>
        </p:blipFill>
        <p:spPr>
          <a:xfrm>
            <a:off x="400950" y="890900"/>
            <a:ext cx="7011751" cy="4089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311700" y="304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7596"/>
              <a:buFont typeface="Arial"/>
              <a:buNone/>
            </a:pPr>
            <a:r>
              <a:rPr b="1" lang="en" sz="2311">
                <a:solidFill>
                  <a:srgbClr val="167266"/>
                </a:solidFill>
              </a:rPr>
              <a:t>INPUT AND OUTPUT SCREENSHOTS</a:t>
            </a:r>
            <a:endParaRPr/>
          </a:p>
        </p:txBody>
      </p:sp>
      <p:pic>
        <p:nvPicPr>
          <p:cNvPr id="202" name="Google Shape;202;p30"/>
          <p:cNvPicPr preferRelativeResize="0"/>
          <p:nvPr/>
        </p:nvPicPr>
        <p:blipFill>
          <a:blip r:embed="rId3">
            <a:alphaModFix/>
          </a:blip>
          <a:stretch>
            <a:fillRect/>
          </a:stretch>
        </p:blipFill>
        <p:spPr>
          <a:xfrm>
            <a:off x="152400" y="877250"/>
            <a:ext cx="8092326" cy="2319725"/>
          </a:xfrm>
          <a:prstGeom prst="rect">
            <a:avLst/>
          </a:prstGeom>
          <a:noFill/>
          <a:ln>
            <a:noFill/>
          </a:ln>
        </p:spPr>
      </p:pic>
      <p:pic>
        <p:nvPicPr>
          <p:cNvPr id="203" name="Google Shape;203;p30"/>
          <p:cNvPicPr preferRelativeResize="0"/>
          <p:nvPr/>
        </p:nvPicPr>
        <p:blipFill>
          <a:blip r:embed="rId4">
            <a:alphaModFix/>
          </a:blip>
          <a:stretch>
            <a:fillRect/>
          </a:stretch>
        </p:blipFill>
        <p:spPr>
          <a:xfrm>
            <a:off x="1343150" y="3252750"/>
            <a:ext cx="5572476" cy="1741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311700" y="2721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311">
                <a:solidFill>
                  <a:srgbClr val="167266"/>
                </a:solidFill>
              </a:rPr>
              <a:t>INPUT AND OUTPUT SCREENSHOTS</a:t>
            </a:r>
            <a:endParaRPr sz="2622"/>
          </a:p>
        </p:txBody>
      </p:sp>
      <p:pic>
        <p:nvPicPr>
          <p:cNvPr id="209" name="Google Shape;209;p31"/>
          <p:cNvPicPr preferRelativeResize="0"/>
          <p:nvPr/>
        </p:nvPicPr>
        <p:blipFill>
          <a:blip r:embed="rId3">
            <a:alphaModFix/>
          </a:blip>
          <a:stretch>
            <a:fillRect/>
          </a:stretch>
        </p:blipFill>
        <p:spPr>
          <a:xfrm>
            <a:off x="152400" y="844825"/>
            <a:ext cx="8848727" cy="42113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311713" y="302575"/>
            <a:ext cx="8520600" cy="84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411">
                <a:solidFill>
                  <a:srgbClr val="167266"/>
                </a:solidFill>
              </a:rPr>
              <a:t>INPUT AND OUTPUT SCREENSHOTS</a:t>
            </a:r>
            <a:endParaRPr sz="2900"/>
          </a:p>
        </p:txBody>
      </p:sp>
      <p:pic>
        <p:nvPicPr>
          <p:cNvPr id="215" name="Google Shape;215;p32"/>
          <p:cNvPicPr preferRelativeResize="0"/>
          <p:nvPr/>
        </p:nvPicPr>
        <p:blipFill>
          <a:blip r:embed="rId3">
            <a:alphaModFix/>
          </a:blip>
          <a:stretch>
            <a:fillRect/>
          </a:stretch>
        </p:blipFill>
        <p:spPr>
          <a:xfrm>
            <a:off x="536438" y="1234950"/>
            <a:ext cx="8071126" cy="3411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1" name="Shape 71"/>
        <p:cNvGrpSpPr/>
        <p:nvPr/>
      </p:nvGrpSpPr>
      <p:grpSpPr>
        <a:xfrm>
          <a:off x="0" y="0"/>
          <a:ext cx="0" cy="0"/>
          <a:chOff x="0" y="0"/>
          <a:chExt cx="0" cy="0"/>
        </a:xfrm>
      </p:grpSpPr>
      <p:sp>
        <p:nvSpPr>
          <p:cNvPr id="72" name="Google Shape;72;p15"/>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a:p>
          <a:p>
            <a:pPr indent="0" lvl="0" marL="0" rtl="0" algn="l">
              <a:spcBef>
                <a:spcPts val="0"/>
              </a:spcBef>
              <a:spcAft>
                <a:spcPts val="0"/>
              </a:spcAft>
              <a:buNone/>
            </a:pPr>
            <a:r>
              <a:rPr b="1" lang="en" sz="3400"/>
              <a:t>MEMBER</a:t>
            </a:r>
            <a:br>
              <a:rPr b="1" lang="en" sz="3400"/>
            </a:br>
            <a:r>
              <a:rPr b="1" lang="en" sz="3400"/>
              <a:t>DETAILS</a:t>
            </a:r>
            <a:endParaRPr b="1" sz="3400"/>
          </a:p>
        </p:txBody>
      </p:sp>
      <p:sp>
        <p:nvSpPr>
          <p:cNvPr id="73" name="Google Shape;73;p15"/>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b="1" lang="en" sz="1500">
                <a:solidFill>
                  <a:srgbClr val="20124D"/>
                </a:solidFill>
                <a:latin typeface="Arial"/>
                <a:ea typeface="Arial"/>
                <a:cs typeface="Arial"/>
                <a:sym typeface="Arial"/>
              </a:rPr>
              <a:t>DEBADRITA ROY</a:t>
            </a:r>
            <a:r>
              <a:rPr lang="en" sz="1500">
                <a:latin typeface="Arial"/>
                <a:ea typeface="Arial"/>
                <a:cs typeface="Arial"/>
                <a:sym typeface="Arial"/>
              </a:rPr>
              <a:t>                                </a:t>
            </a:r>
            <a:r>
              <a:rPr lang="en" sz="1500">
                <a:solidFill>
                  <a:srgbClr val="20124D"/>
                </a:solidFill>
                <a:latin typeface="Arial"/>
                <a:ea typeface="Arial"/>
                <a:cs typeface="Arial"/>
                <a:sym typeface="Arial"/>
              </a:rPr>
              <a:t>001910501025</a:t>
            </a:r>
            <a:endParaRPr sz="1500">
              <a:solidFill>
                <a:srgbClr val="20124D"/>
              </a:solidFill>
              <a:latin typeface="Arial"/>
              <a:ea typeface="Arial"/>
              <a:cs typeface="Arial"/>
              <a:sym typeface="Arial"/>
            </a:endParaRPr>
          </a:p>
          <a:p>
            <a:pPr indent="-323850" lvl="0" marL="457200" rtl="0" algn="l">
              <a:spcBef>
                <a:spcPts val="0"/>
              </a:spcBef>
              <a:spcAft>
                <a:spcPts val="0"/>
              </a:spcAft>
              <a:buClr>
                <a:srgbClr val="20124D"/>
              </a:buClr>
              <a:buSzPts val="1500"/>
              <a:buChar char="●"/>
            </a:pPr>
            <a:r>
              <a:rPr b="1" lang="en" sz="1500">
                <a:solidFill>
                  <a:srgbClr val="20124D"/>
                </a:solidFill>
                <a:latin typeface="Arial"/>
                <a:ea typeface="Arial"/>
                <a:cs typeface="Arial"/>
                <a:sym typeface="Arial"/>
              </a:rPr>
              <a:t>AISIK SAHA</a:t>
            </a:r>
            <a:r>
              <a:rPr lang="en" sz="1500">
                <a:solidFill>
                  <a:srgbClr val="20124D"/>
                </a:solidFill>
                <a:latin typeface="Arial"/>
                <a:ea typeface="Arial"/>
                <a:cs typeface="Arial"/>
                <a:sym typeface="Arial"/>
              </a:rPr>
              <a:t>                                             001910501017</a:t>
            </a:r>
            <a:endParaRPr sz="1500">
              <a:solidFill>
                <a:srgbClr val="20124D"/>
              </a:solidFill>
              <a:latin typeface="Arial"/>
              <a:ea typeface="Arial"/>
              <a:cs typeface="Arial"/>
              <a:sym typeface="Arial"/>
            </a:endParaRPr>
          </a:p>
          <a:p>
            <a:pPr indent="-323850" lvl="0" marL="457200" rtl="0" algn="l">
              <a:spcBef>
                <a:spcPts val="0"/>
              </a:spcBef>
              <a:spcAft>
                <a:spcPts val="0"/>
              </a:spcAft>
              <a:buClr>
                <a:srgbClr val="20124D"/>
              </a:buClr>
              <a:buSzPts val="1500"/>
              <a:buChar char="●"/>
            </a:pPr>
            <a:r>
              <a:rPr b="1" lang="en" sz="1500">
                <a:solidFill>
                  <a:srgbClr val="20124D"/>
                </a:solidFill>
                <a:latin typeface="Arial"/>
                <a:ea typeface="Arial"/>
                <a:cs typeface="Arial"/>
                <a:sym typeface="Arial"/>
              </a:rPr>
              <a:t>ROHIT KUMAR SADHUKHAN</a:t>
            </a:r>
            <a:r>
              <a:rPr lang="en" sz="1500">
                <a:solidFill>
                  <a:srgbClr val="20124D"/>
                </a:solidFill>
                <a:latin typeface="Arial"/>
                <a:ea typeface="Arial"/>
                <a:cs typeface="Arial"/>
                <a:sym typeface="Arial"/>
              </a:rPr>
              <a:t>   001910501023</a:t>
            </a:r>
            <a:endParaRPr sz="1500">
              <a:solidFill>
                <a:srgbClr val="20124D"/>
              </a:solidFill>
              <a:latin typeface="Arial"/>
              <a:ea typeface="Arial"/>
              <a:cs typeface="Arial"/>
              <a:sym typeface="Arial"/>
            </a:endParaRPr>
          </a:p>
          <a:p>
            <a:pPr indent="-323850" lvl="0" marL="457200" rtl="0" algn="l">
              <a:spcBef>
                <a:spcPts val="0"/>
              </a:spcBef>
              <a:spcAft>
                <a:spcPts val="0"/>
              </a:spcAft>
              <a:buClr>
                <a:srgbClr val="20124D"/>
              </a:buClr>
              <a:buSzPts val="1500"/>
              <a:buChar char="●"/>
            </a:pPr>
            <a:r>
              <a:rPr b="1" lang="en" sz="1500">
                <a:solidFill>
                  <a:srgbClr val="20124D"/>
                </a:solidFill>
                <a:latin typeface="Arial"/>
                <a:ea typeface="Arial"/>
                <a:cs typeface="Arial"/>
                <a:sym typeface="Arial"/>
              </a:rPr>
              <a:t>ANUBHAB GHOSH </a:t>
            </a:r>
            <a:r>
              <a:rPr lang="en" sz="1500">
                <a:solidFill>
                  <a:srgbClr val="20124D"/>
                </a:solidFill>
                <a:latin typeface="Arial"/>
                <a:ea typeface="Arial"/>
                <a:cs typeface="Arial"/>
                <a:sym typeface="Arial"/>
              </a:rPr>
              <a:t>                           </a:t>
            </a:r>
            <a:r>
              <a:rPr lang="en" sz="1500">
                <a:solidFill>
                  <a:srgbClr val="20124D"/>
                </a:solidFill>
                <a:latin typeface="Arial"/>
                <a:ea typeface="Arial"/>
                <a:cs typeface="Arial"/>
                <a:sym typeface="Arial"/>
              </a:rPr>
              <a:t>001910501024</a:t>
            </a:r>
            <a:endParaRPr sz="1500">
              <a:solidFill>
                <a:srgbClr val="20124D"/>
              </a:solidFill>
              <a:latin typeface="Arial"/>
              <a:ea typeface="Arial"/>
              <a:cs typeface="Arial"/>
              <a:sym typeface="Arial"/>
            </a:endParaRPr>
          </a:p>
          <a:p>
            <a:pPr indent="-323850" lvl="0" marL="457200" rtl="0" algn="l">
              <a:spcBef>
                <a:spcPts val="0"/>
              </a:spcBef>
              <a:spcAft>
                <a:spcPts val="0"/>
              </a:spcAft>
              <a:buClr>
                <a:srgbClr val="20124D"/>
              </a:buClr>
              <a:buSzPts val="1500"/>
              <a:buChar char="●"/>
            </a:pPr>
            <a:r>
              <a:rPr b="1" lang="en" sz="1500">
                <a:solidFill>
                  <a:srgbClr val="20124D"/>
                </a:solidFill>
                <a:latin typeface="Arial"/>
                <a:ea typeface="Arial"/>
                <a:cs typeface="Arial"/>
                <a:sym typeface="Arial"/>
              </a:rPr>
              <a:t>SUJAN BISWAS</a:t>
            </a:r>
            <a:r>
              <a:rPr lang="en" sz="1500">
                <a:solidFill>
                  <a:srgbClr val="20124D"/>
                </a:solidFill>
                <a:latin typeface="Arial"/>
                <a:ea typeface="Arial"/>
                <a:cs typeface="Arial"/>
                <a:sym typeface="Arial"/>
              </a:rPr>
              <a:t>	302010501003</a:t>
            </a:r>
            <a:endParaRPr sz="1500">
              <a:solidFill>
                <a:srgbClr val="20124D"/>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5622"/>
              <a:buFont typeface="Arial"/>
              <a:buNone/>
            </a:pPr>
            <a:r>
              <a:rPr b="1" lang="en" sz="2411">
                <a:solidFill>
                  <a:srgbClr val="167266"/>
                </a:solidFill>
              </a:rPr>
              <a:t>INPUT AND OUTPUT SCREENSHOTS</a:t>
            </a:r>
            <a:endParaRPr sz="2900"/>
          </a:p>
          <a:p>
            <a:pPr indent="0" lvl="0" marL="0" rtl="0" algn="l">
              <a:spcBef>
                <a:spcPts val="0"/>
              </a:spcBef>
              <a:spcAft>
                <a:spcPts val="0"/>
              </a:spcAft>
              <a:buNone/>
            </a:pPr>
            <a:r>
              <a:t/>
            </a:r>
            <a:endParaRPr/>
          </a:p>
        </p:txBody>
      </p:sp>
      <p:pic>
        <p:nvPicPr>
          <p:cNvPr id="221" name="Google Shape;221;p33"/>
          <p:cNvPicPr preferRelativeResize="0"/>
          <p:nvPr/>
        </p:nvPicPr>
        <p:blipFill>
          <a:blip r:embed="rId3">
            <a:alphaModFix/>
          </a:blip>
          <a:stretch>
            <a:fillRect/>
          </a:stretch>
        </p:blipFill>
        <p:spPr>
          <a:xfrm>
            <a:off x="486063" y="1213350"/>
            <a:ext cx="8171874" cy="2871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4"/>
          <p:cNvPicPr preferRelativeResize="0"/>
          <p:nvPr/>
        </p:nvPicPr>
        <p:blipFill>
          <a:blip r:embed="rId3">
            <a:alphaModFix/>
          </a:blip>
          <a:stretch>
            <a:fillRect/>
          </a:stretch>
        </p:blipFill>
        <p:spPr>
          <a:xfrm>
            <a:off x="573825" y="27925"/>
            <a:ext cx="7854599" cy="50876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730000" y="1318650"/>
            <a:ext cx="3300900" cy="30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3400">
              <a:solidFill>
                <a:schemeClr val="lt1"/>
              </a:solidFill>
            </a:endParaRPr>
          </a:p>
          <a:p>
            <a:pPr indent="0" lvl="0" marL="0" rtl="0" algn="l">
              <a:spcBef>
                <a:spcPts val="0"/>
              </a:spcBef>
              <a:spcAft>
                <a:spcPts val="0"/>
              </a:spcAft>
              <a:buNone/>
            </a:pPr>
            <a:r>
              <a:rPr b="1" lang="en" sz="3400">
                <a:solidFill>
                  <a:schemeClr val="lt1"/>
                </a:solidFill>
              </a:rPr>
              <a:t>PROBLEM</a:t>
            </a:r>
            <a:r>
              <a:rPr b="1" lang="en" sz="3400">
                <a:solidFill>
                  <a:schemeClr val="lt1"/>
                </a:solidFill>
              </a:rPr>
              <a:t> </a:t>
            </a:r>
            <a:endParaRPr b="1" sz="3400">
              <a:solidFill>
                <a:schemeClr val="lt1"/>
              </a:solidFill>
            </a:endParaRPr>
          </a:p>
          <a:p>
            <a:pPr indent="0" lvl="0" marL="0" rtl="0" algn="l">
              <a:spcBef>
                <a:spcPts val="0"/>
              </a:spcBef>
              <a:spcAft>
                <a:spcPts val="0"/>
              </a:spcAft>
              <a:buNone/>
            </a:pPr>
            <a:r>
              <a:rPr b="1" lang="en" sz="3400">
                <a:solidFill>
                  <a:schemeClr val="lt1"/>
                </a:solidFill>
              </a:rPr>
              <a:t>STATEMENT</a:t>
            </a:r>
            <a:endParaRPr b="1" sz="3400">
              <a:solidFill>
                <a:schemeClr val="lt1"/>
              </a:solidFill>
            </a:endParaRPr>
          </a:p>
          <a:p>
            <a:pPr indent="0" lvl="0" marL="0" rtl="0" algn="l">
              <a:spcBef>
                <a:spcPts val="0"/>
              </a:spcBef>
              <a:spcAft>
                <a:spcPts val="0"/>
              </a:spcAft>
              <a:buNone/>
            </a:pPr>
            <a:r>
              <a:t/>
            </a:r>
            <a:endParaRPr b="0" sz="1200">
              <a:solidFill>
                <a:srgbClr val="C9D1D9"/>
              </a:solidFill>
              <a:highlight>
                <a:srgbClr val="0D1117"/>
              </a:highlight>
              <a:latin typeface="Arial"/>
              <a:ea typeface="Arial"/>
              <a:cs typeface="Arial"/>
              <a:sym typeface="Arial"/>
            </a:endParaRPr>
          </a:p>
          <a:p>
            <a:pPr indent="0" lvl="0" marL="0" rtl="0" algn="l">
              <a:spcBef>
                <a:spcPts val="0"/>
              </a:spcBef>
              <a:spcAft>
                <a:spcPts val="0"/>
              </a:spcAft>
              <a:buNone/>
            </a:pPr>
            <a:r>
              <a:t/>
            </a:r>
            <a:endParaRPr b="0" sz="1200">
              <a:solidFill>
                <a:srgbClr val="C9D1D9"/>
              </a:solidFill>
              <a:highlight>
                <a:srgbClr val="0D1117"/>
              </a:highlight>
              <a:latin typeface="Arial"/>
              <a:ea typeface="Arial"/>
              <a:cs typeface="Arial"/>
              <a:sym typeface="Arial"/>
            </a:endParaRPr>
          </a:p>
          <a:p>
            <a:pPr indent="0" lvl="0" marL="0" rtl="0" algn="l">
              <a:spcBef>
                <a:spcPts val="0"/>
              </a:spcBef>
              <a:spcAft>
                <a:spcPts val="0"/>
              </a:spcAft>
              <a:buNone/>
            </a:pPr>
            <a:r>
              <a:t/>
            </a:r>
            <a:endParaRPr sz="3200">
              <a:solidFill>
                <a:schemeClr val="lt1"/>
              </a:solidFill>
            </a:endParaRPr>
          </a:p>
        </p:txBody>
      </p:sp>
      <p:sp>
        <p:nvSpPr>
          <p:cNvPr id="79" name="Google Shape;79;p16"/>
          <p:cNvSpPr txBox="1"/>
          <p:nvPr>
            <p:ph idx="2" type="body"/>
          </p:nvPr>
        </p:nvSpPr>
        <p:spPr>
          <a:xfrm>
            <a:off x="4957200" y="1059000"/>
            <a:ext cx="3374400" cy="3025500"/>
          </a:xfrm>
          <a:prstGeom prst="rect">
            <a:avLst/>
          </a:prstGeom>
        </p:spPr>
        <p:txBody>
          <a:bodyPr anchorCtr="0" anchor="t" bIns="91425" lIns="91425" spcFirstLastPara="1" rIns="91425" wrap="square" tIns="91425">
            <a:normAutofit lnSpcReduction="10000"/>
          </a:bodyPr>
          <a:lstStyle/>
          <a:p>
            <a:pPr indent="0" lvl="0" marL="0" rtl="0" algn="just">
              <a:lnSpc>
                <a:spcPct val="100000"/>
              </a:lnSpc>
              <a:spcBef>
                <a:spcPts val="0"/>
              </a:spcBef>
              <a:spcAft>
                <a:spcPts val="0"/>
              </a:spcAft>
              <a:buNone/>
            </a:pPr>
            <a:r>
              <a:rPr b="1" lang="en" sz="1700">
                <a:solidFill>
                  <a:srgbClr val="167266"/>
                </a:solidFill>
                <a:latin typeface="Arial"/>
                <a:ea typeface="Arial"/>
                <a:cs typeface="Arial"/>
                <a:sym typeface="Arial"/>
              </a:rPr>
              <a:t>Construct a CFG for a language consisting of only SQL DML statements, i.e., SELECT, INSERT and DELETE.</a:t>
            </a:r>
            <a:endParaRPr b="1" sz="1700">
              <a:solidFill>
                <a:srgbClr val="167266"/>
              </a:solidFill>
              <a:latin typeface="Arial"/>
              <a:ea typeface="Arial"/>
              <a:cs typeface="Arial"/>
              <a:sym typeface="Arial"/>
            </a:endParaRPr>
          </a:p>
          <a:p>
            <a:pPr indent="0" lvl="0" marL="0" rtl="0" algn="just">
              <a:lnSpc>
                <a:spcPct val="100000"/>
              </a:lnSpc>
              <a:spcBef>
                <a:spcPts val="0"/>
              </a:spcBef>
              <a:spcAft>
                <a:spcPts val="0"/>
              </a:spcAft>
              <a:buNone/>
            </a:pPr>
            <a:r>
              <a:t/>
            </a:r>
            <a:endParaRPr b="1" sz="1700">
              <a:solidFill>
                <a:srgbClr val="167266"/>
              </a:solidFill>
              <a:latin typeface="Arial"/>
              <a:ea typeface="Arial"/>
              <a:cs typeface="Arial"/>
              <a:sym typeface="Arial"/>
            </a:endParaRPr>
          </a:p>
          <a:p>
            <a:pPr indent="0" lvl="0" marL="0" rtl="0" algn="just">
              <a:lnSpc>
                <a:spcPct val="100000"/>
              </a:lnSpc>
              <a:spcBef>
                <a:spcPts val="0"/>
              </a:spcBef>
              <a:spcAft>
                <a:spcPts val="0"/>
              </a:spcAft>
              <a:buNone/>
            </a:pPr>
            <a:r>
              <a:rPr b="1" lang="en" sz="1700">
                <a:solidFill>
                  <a:srgbClr val="167266"/>
                </a:solidFill>
                <a:latin typeface="Arial"/>
                <a:ea typeface="Arial"/>
                <a:cs typeface="Arial"/>
                <a:sym typeface="Arial"/>
              </a:rPr>
              <a:t>Write a lexical analyser to scan the stream of characters from a SQL query and generate a stream of tokens. </a:t>
            </a:r>
            <a:endParaRPr b="1" sz="1700">
              <a:solidFill>
                <a:srgbClr val="167266"/>
              </a:solidFill>
              <a:latin typeface="Arial"/>
              <a:ea typeface="Arial"/>
              <a:cs typeface="Arial"/>
              <a:sym typeface="Arial"/>
            </a:endParaRPr>
          </a:p>
          <a:p>
            <a:pPr indent="0" lvl="0" marL="0" rtl="0" algn="just">
              <a:lnSpc>
                <a:spcPct val="100000"/>
              </a:lnSpc>
              <a:spcBef>
                <a:spcPts val="0"/>
              </a:spcBef>
              <a:spcAft>
                <a:spcPts val="0"/>
              </a:spcAft>
              <a:buNone/>
            </a:pPr>
            <a:r>
              <a:t/>
            </a:r>
            <a:endParaRPr b="1" sz="1700">
              <a:solidFill>
                <a:srgbClr val="167266"/>
              </a:solidFill>
              <a:latin typeface="Arial"/>
              <a:ea typeface="Arial"/>
              <a:cs typeface="Arial"/>
              <a:sym typeface="Arial"/>
            </a:endParaRPr>
          </a:p>
          <a:p>
            <a:pPr indent="0" lvl="0" marL="0" rtl="0" algn="just">
              <a:lnSpc>
                <a:spcPct val="100000"/>
              </a:lnSpc>
              <a:spcBef>
                <a:spcPts val="0"/>
              </a:spcBef>
              <a:spcAft>
                <a:spcPts val="0"/>
              </a:spcAft>
              <a:buNone/>
            </a:pPr>
            <a:r>
              <a:rPr b="1" lang="en" sz="1700">
                <a:solidFill>
                  <a:srgbClr val="167266"/>
                </a:solidFill>
                <a:latin typeface="Arial"/>
                <a:ea typeface="Arial"/>
                <a:cs typeface="Arial"/>
                <a:sym typeface="Arial"/>
              </a:rPr>
              <a:t>Write a top-down parser to detect syntax errors.</a:t>
            </a:r>
            <a:endParaRPr sz="1600">
              <a:solidFill>
                <a:srgbClr val="167266"/>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730000" y="1318650"/>
            <a:ext cx="3300900" cy="168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b="1" sz="3400"/>
          </a:p>
          <a:p>
            <a:pPr indent="0" lvl="0" marL="0" rtl="0" algn="l">
              <a:spcBef>
                <a:spcPts val="0"/>
              </a:spcBef>
              <a:spcAft>
                <a:spcPts val="0"/>
              </a:spcAft>
              <a:buNone/>
            </a:pPr>
            <a:r>
              <a:rPr b="1" lang="en" sz="3844"/>
              <a:t>SUPPORTED</a:t>
            </a:r>
            <a:r>
              <a:rPr b="1" lang="en" sz="3400"/>
              <a:t> </a:t>
            </a:r>
            <a:r>
              <a:rPr b="1" lang="en" sz="3844"/>
              <a:t>FORMATS</a:t>
            </a:r>
            <a:endParaRPr b="1" sz="3844"/>
          </a:p>
        </p:txBody>
      </p:sp>
      <p:sp>
        <p:nvSpPr>
          <p:cNvPr id="85" name="Google Shape;85;p17"/>
          <p:cNvSpPr txBox="1"/>
          <p:nvPr>
            <p:ph idx="2" type="body"/>
          </p:nvPr>
        </p:nvSpPr>
        <p:spPr>
          <a:xfrm>
            <a:off x="4700475" y="184475"/>
            <a:ext cx="4365300" cy="4797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770"/>
              <a:buNone/>
            </a:pPr>
            <a:r>
              <a:rPr b="1" lang="en" sz="1460">
                <a:solidFill>
                  <a:srgbClr val="167266"/>
                </a:solidFill>
              </a:rPr>
              <a:t>The SELECT statement supports  “where” clause </a:t>
            </a:r>
            <a:r>
              <a:rPr b="1" lang="en" sz="1460">
                <a:solidFill>
                  <a:srgbClr val="167266"/>
                </a:solidFill>
              </a:rPr>
              <a:t>with &gt;=, =, &gt;, &lt;, &lt;=, &lt;&gt;, AND, OR and NOT.  No nesting of SELECT statements are supported.  ‘ORDER BY’ and ‘GROUP BY’ clauses along with ‘HAVING’ clause  are supported.</a:t>
            </a:r>
            <a:endParaRPr b="1" sz="1460">
              <a:solidFill>
                <a:srgbClr val="167266"/>
              </a:solidFill>
            </a:endParaRPr>
          </a:p>
          <a:p>
            <a:pPr indent="0" lvl="0" marL="0" rtl="0" algn="l">
              <a:lnSpc>
                <a:spcPct val="105000"/>
              </a:lnSpc>
              <a:spcBef>
                <a:spcPts val="1200"/>
              </a:spcBef>
              <a:spcAft>
                <a:spcPts val="0"/>
              </a:spcAft>
              <a:buSzPts val="770"/>
              <a:buNone/>
            </a:pPr>
            <a:r>
              <a:rPr b="1" lang="en" sz="1460">
                <a:solidFill>
                  <a:srgbClr val="167266"/>
                </a:solidFill>
              </a:rPr>
              <a:t>The INSERT statement supports the following formats.</a:t>
            </a:r>
            <a:endParaRPr b="1" sz="1460">
              <a:solidFill>
                <a:srgbClr val="167266"/>
              </a:solidFill>
            </a:endParaRPr>
          </a:p>
          <a:p>
            <a:pPr indent="0" lvl="0" marL="0" rtl="0" algn="l">
              <a:lnSpc>
                <a:spcPct val="105000"/>
              </a:lnSpc>
              <a:spcBef>
                <a:spcPts val="1200"/>
              </a:spcBef>
              <a:spcAft>
                <a:spcPts val="0"/>
              </a:spcAft>
              <a:buSzPts val="770"/>
              <a:buNone/>
            </a:pPr>
            <a:r>
              <a:rPr b="1" lang="en" sz="1460">
                <a:solidFill>
                  <a:srgbClr val="167266"/>
                </a:solidFill>
              </a:rPr>
              <a:t>INSERT INTO table_name VALUES(value1,....);</a:t>
            </a:r>
            <a:endParaRPr b="1" sz="1460">
              <a:solidFill>
                <a:srgbClr val="167266"/>
              </a:solidFill>
            </a:endParaRPr>
          </a:p>
          <a:p>
            <a:pPr indent="0" lvl="0" marL="0" rtl="0" algn="l">
              <a:lnSpc>
                <a:spcPct val="105000"/>
              </a:lnSpc>
              <a:spcBef>
                <a:spcPts val="1200"/>
              </a:spcBef>
              <a:spcAft>
                <a:spcPts val="0"/>
              </a:spcAft>
              <a:buSzPts val="770"/>
              <a:buNone/>
            </a:pPr>
            <a:r>
              <a:rPr b="1" lang="en" sz="1460">
                <a:solidFill>
                  <a:srgbClr val="167266"/>
                </a:solidFill>
              </a:rPr>
              <a:t>INSERT INTO table_name(column1,....) VALUES(value1,....);</a:t>
            </a:r>
            <a:endParaRPr b="1" sz="1460">
              <a:solidFill>
                <a:srgbClr val="167266"/>
              </a:solidFill>
            </a:endParaRPr>
          </a:p>
          <a:p>
            <a:pPr indent="0" lvl="0" marL="0" rtl="0" algn="l">
              <a:lnSpc>
                <a:spcPct val="105000"/>
              </a:lnSpc>
              <a:spcBef>
                <a:spcPts val="1200"/>
              </a:spcBef>
              <a:spcAft>
                <a:spcPts val="0"/>
              </a:spcAft>
              <a:buSzPts val="770"/>
              <a:buNone/>
            </a:pPr>
            <a:r>
              <a:rPr b="1" lang="en" sz="1460">
                <a:solidFill>
                  <a:srgbClr val="167266"/>
                </a:solidFill>
              </a:rPr>
              <a:t>The DELETE statement supports the following formats.</a:t>
            </a:r>
            <a:endParaRPr b="1" sz="1460">
              <a:solidFill>
                <a:srgbClr val="167266"/>
              </a:solidFill>
            </a:endParaRPr>
          </a:p>
          <a:p>
            <a:pPr indent="0" lvl="0" marL="0" rtl="0" algn="l">
              <a:lnSpc>
                <a:spcPct val="105000"/>
              </a:lnSpc>
              <a:spcBef>
                <a:spcPts val="1200"/>
              </a:spcBef>
              <a:spcAft>
                <a:spcPts val="0"/>
              </a:spcAft>
              <a:buSzPts val="770"/>
              <a:buNone/>
            </a:pPr>
            <a:r>
              <a:rPr b="1" lang="en" sz="1460">
                <a:solidFill>
                  <a:srgbClr val="167266"/>
                </a:solidFill>
              </a:rPr>
              <a:t>DELETE FROM table_name WHERE attribute_name=value;</a:t>
            </a:r>
            <a:endParaRPr b="1" sz="1460">
              <a:solidFill>
                <a:srgbClr val="167266"/>
              </a:solidFill>
            </a:endParaRPr>
          </a:p>
          <a:p>
            <a:pPr indent="0" lvl="0" marL="0" rtl="0" algn="l">
              <a:lnSpc>
                <a:spcPct val="105000"/>
              </a:lnSpc>
              <a:spcBef>
                <a:spcPts val="1200"/>
              </a:spcBef>
              <a:spcAft>
                <a:spcPts val="1200"/>
              </a:spcAft>
              <a:buSzPts val="770"/>
              <a:buNone/>
            </a:pPr>
            <a:r>
              <a:rPr b="1" lang="en" sz="1460">
                <a:solidFill>
                  <a:srgbClr val="167266"/>
                </a:solidFill>
              </a:rPr>
              <a:t>DELETE FROM table_name;</a:t>
            </a:r>
            <a:endParaRPr b="1" sz="1460">
              <a:solidFill>
                <a:srgbClr val="1672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883475" y="1035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rgbClr val="073763"/>
                </a:solidFill>
              </a:rPr>
              <a:t>CONTEXT FREE GRAMMAR</a:t>
            </a:r>
            <a:endParaRPr sz="3200">
              <a:solidFill>
                <a:srgbClr val="073763"/>
              </a:solidFill>
            </a:endParaRPr>
          </a:p>
        </p:txBody>
      </p:sp>
      <p:sp>
        <p:nvSpPr>
          <p:cNvPr id="91" name="Google Shape;91;p18"/>
          <p:cNvSpPr txBox="1"/>
          <p:nvPr>
            <p:ph idx="1" type="body"/>
          </p:nvPr>
        </p:nvSpPr>
        <p:spPr>
          <a:xfrm>
            <a:off x="727650" y="1958275"/>
            <a:ext cx="7688700" cy="2261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700">
                <a:solidFill>
                  <a:srgbClr val="167266"/>
                </a:solidFill>
              </a:rPr>
              <a:t>Context-free grammars are defined by rules of the form A → γ ,where  A is a nonterminal and γ a string of terminals and nonterminals.</a:t>
            </a:r>
            <a:endParaRPr b="1" sz="1700">
              <a:solidFill>
                <a:srgbClr val="167266"/>
              </a:solidFill>
            </a:endParaRPr>
          </a:p>
          <a:p>
            <a:pPr indent="0" lvl="0" marL="0" rtl="0" algn="l">
              <a:lnSpc>
                <a:spcPct val="115000"/>
              </a:lnSpc>
              <a:spcBef>
                <a:spcPts val="1200"/>
              </a:spcBef>
              <a:spcAft>
                <a:spcPts val="0"/>
              </a:spcAft>
              <a:buNone/>
            </a:pPr>
            <a:r>
              <a:rPr b="1" lang="en" sz="1700">
                <a:solidFill>
                  <a:srgbClr val="167266"/>
                </a:solidFill>
              </a:rPr>
              <a:t>Context-free languages are the theoretical basis for the  syntax of most programming languages</a:t>
            </a:r>
            <a:endParaRPr b="1" sz="1700">
              <a:solidFill>
                <a:srgbClr val="167266"/>
              </a:solidFill>
            </a:endParaRPr>
          </a:p>
          <a:p>
            <a:pPr indent="0" lvl="0" marL="0" rtl="0" algn="l">
              <a:lnSpc>
                <a:spcPct val="115000"/>
              </a:lnSpc>
              <a:spcBef>
                <a:spcPts val="1200"/>
              </a:spcBef>
              <a:spcAft>
                <a:spcPts val="1200"/>
              </a:spcAft>
              <a:buNone/>
            </a:pPr>
            <a:r>
              <a:rPr b="1" lang="en" sz="1700">
                <a:solidFill>
                  <a:srgbClr val="167266"/>
                </a:solidFill>
              </a:rPr>
              <a:t>It supports nested constructions.</a:t>
            </a:r>
            <a:endParaRPr b="1" sz="1700">
              <a:solidFill>
                <a:srgbClr val="1672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idx="2" type="body"/>
          </p:nvPr>
        </p:nvSpPr>
        <p:spPr>
          <a:xfrm>
            <a:off x="4633500" y="648975"/>
            <a:ext cx="4510500" cy="4494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400">
                <a:solidFill>
                  <a:schemeClr val="dk2"/>
                </a:solidFill>
                <a:latin typeface="Raleway"/>
                <a:ea typeface="Raleway"/>
                <a:cs typeface="Raleway"/>
                <a:sym typeface="Raleway"/>
              </a:rPr>
              <a:t>RES'' -&gt; epsilon | having_keyword HPRED</a:t>
            </a:r>
            <a:endParaRPr b="1" sz="14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b="1" lang="en" sz="1400">
                <a:solidFill>
                  <a:schemeClr val="dk2"/>
                </a:solidFill>
                <a:latin typeface="Raleway"/>
                <a:ea typeface="Raleway"/>
                <a:cs typeface="Raleway"/>
                <a:sym typeface="Raleway"/>
              </a:rPr>
              <a:t>HPRED -&gt; not_keyword AGG_OPER rel_op int_const RES''' </a:t>
            </a:r>
            <a:endParaRPr b="1" sz="14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b="1" lang="en" sz="1400">
                <a:solidFill>
                  <a:schemeClr val="dk2"/>
                </a:solidFill>
                <a:latin typeface="Raleway"/>
                <a:ea typeface="Raleway"/>
                <a:cs typeface="Raleway"/>
                <a:sym typeface="Raleway"/>
              </a:rPr>
              <a:t>| AGG_OPER rel_op int_const RES'''</a:t>
            </a:r>
            <a:endParaRPr b="1" sz="14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b="1" lang="en" sz="1400">
                <a:solidFill>
                  <a:schemeClr val="dk2"/>
                </a:solidFill>
                <a:latin typeface="Raleway"/>
                <a:ea typeface="Raleway"/>
                <a:cs typeface="Raleway"/>
                <a:sym typeface="Raleway"/>
              </a:rPr>
              <a:t>RES''' -&gt; epsilon | bin_log_op HPRED</a:t>
            </a:r>
            <a:endParaRPr b="1" sz="14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b="1" lang="en" sz="1400">
                <a:solidFill>
                  <a:schemeClr val="dk2"/>
                </a:solidFill>
                <a:latin typeface="Raleway"/>
                <a:ea typeface="Raleway"/>
                <a:cs typeface="Raleway"/>
                <a:sym typeface="Raleway"/>
              </a:rPr>
              <a:t>OB -&gt; epsilon | order_keyword by_keyword ATTR_NAMEORDER RES''''</a:t>
            </a:r>
            <a:endParaRPr b="1" sz="14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b="1" lang="en" sz="1400">
                <a:solidFill>
                  <a:schemeClr val="dk2"/>
                </a:solidFill>
                <a:latin typeface="Raleway"/>
                <a:ea typeface="Raleway"/>
                <a:cs typeface="Raleway"/>
                <a:sym typeface="Raleway"/>
              </a:rPr>
              <a:t>ATTR_NAMEORDER -&gt; id ORDERING</a:t>
            </a:r>
            <a:endParaRPr b="1" sz="14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b="1" lang="en" sz="1400">
                <a:solidFill>
                  <a:schemeClr val="dk2"/>
                </a:solidFill>
                <a:latin typeface="Raleway"/>
                <a:ea typeface="Raleway"/>
                <a:cs typeface="Raleway"/>
                <a:sym typeface="Raleway"/>
              </a:rPr>
              <a:t>ORDERING -&gt; epsilon | asc_keyword | desc_keyword</a:t>
            </a:r>
            <a:endParaRPr b="1" sz="14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b="1" lang="en" sz="1400">
                <a:solidFill>
                  <a:schemeClr val="dk2"/>
                </a:solidFill>
                <a:latin typeface="Raleway"/>
                <a:ea typeface="Raleway"/>
                <a:cs typeface="Raleway"/>
                <a:sym typeface="Raleway"/>
              </a:rPr>
              <a:t>RES'''' -&gt; epsilon |  , ATTR_NAMEORDER RES''''</a:t>
            </a:r>
            <a:endParaRPr b="1" sz="14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b="1" lang="en" sz="1400">
                <a:solidFill>
                  <a:schemeClr val="dk2"/>
                </a:solidFill>
                <a:latin typeface="Raleway"/>
                <a:ea typeface="Raleway"/>
                <a:cs typeface="Raleway"/>
                <a:sym typeface="Raleway"/>
              </a:rPr>
              <a:t>I -&gt; insert_keyword into_keyword id COLVAL </a:t>
            </a:r>
            <a:endParaRPr b="1" sz="14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b="1" lang="en" sz="1400">
                <a:solidFill>
                  <a:schemeClr val="dk2"/>
                </a:solidFill>
                <a:latin typeface="Raleway"/>
                <a:ea typeface="Raleway"/>
                <a:cs typeface="Raleway"/>
                <a:sym typeface="Raleway"/>
              </a:rPr>
              <a:t>COLVAL -&gt; ( id TI CONST ) | values_keyword ( CONST RES''''' )</a:t>
            </a:r>
            <a:endParaRPr b="1" sz="14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b="1" lang="en" sz="1400">
                <a:solidFill>
                  <a:schemeClr val="dk2"/>
                </a:solidFill>
                <a:latin typeface="Raleway"/>
                <a:ea typeface="Raleway"/>
                <a:cs typeface="Raleway"/>
                <a:sym typeface="Raleway"/>
              </a:rPr>
              <a:t>RES''''' -&gt; epsilon |, CONST RES'''''</a:t>
            </a:r>
            <a:endParaRPr b="1" sz="14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b="1" lang="en" sz="1400">
                <a:solidFill>
                  <a:schemeClr val="dk2"/>
                </a:solidFill>
                <a:latin typeface="Raleway"/>
                <a:ea typeface="Raleway"/>
                <a:cs typeface="Raleway"/>
                <a:sym typeface="Raleway"/>
              </a:rPr>
              <a:t>TI -&gt; , id TI CONST , |  ) values_keyword</a:t>
            </a:r>
            <a:endParaRPr b="1" sz="14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b="1" lang="en" sz="1400">
                <a:solidFill>
                  <a:schemeClr val="dk2"/>
                </a:solidFill>
                <a:latin typeface="Raleway"/>
                <a:ea typeface="Raleway"/>
                <a:cs typeface="Raleway"/>
                <a:sym typeface="Raleway"/>
              </a:rPr>
              <a:t>CONST -&gt; int_const | str_const</a:t>
            </a:r>
            <a:endParaRPr b="1" sz="14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b="1" lang="en" sz="1400">
                <a:solidFill>
                  <a:schemeClr val="dk2"/>
                </a:solidFill>
                <a:latin typeface="Raleway"/>
                <a:ea typeface="Raleway"/>
                <a:cs typeface="Raleway"/>
                <a:sym typeface="Raleway"/>
              </a:rPr>
              <a:t>D -&gt; DL FK DTNAME WH</a:t>
            </a:r>
            <a:endParaRPr b="1" sz="14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b="1" lang="en" sz="1400">
                <a:solidFill>
                  <a:schemeClr val="dk2"/>
                </a:solidFill>
                <a:latin typeface="Raleway"/>
                <a:ea typeface="Raleway"/>
                <a:cs typeface="Raleway"/>
                <a:sym typeface="Raleway"/>
              </a:rPr>
              <a:t>DL -&gt; del_keyword</a:t>
            </a:r>
            <a:endParaRPr b="1" sz="14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b="1" lang="en" sz="1400">
                <a:solidFill>
                  <a:schemeClr val="dk2"/>
                </a:solidFill>
                <a:latin typeface="Raleway"/>
                <a:ea typeface="Raleway"/>
                <a:cs typeface="Raleway"/>
                <a:sym typeface="Raleway"/>
              </a:rPr>
              <a:t>DTNAME -&gt; id</a:t>
            </a:r>
            <a:endParaRPr b="1" sz="1400">
              <a:solidFill>
                <a:schemeClr val="dk2"/>
              </a:solidFill>
              <a:latin typeface="Raleway"/>
              <a:ea typeface="Raleway"/>
              <a:cs typeface="Raleway"/>
              <a:sym typeface="Raleway"/>
            </a:endParaRPr>
          </a:p>
        </p:txBody>
      </p:sp>
      <p:sp>
        <p:nvSpPr>
          <p:cNvPr id="97" name="Google Shape;97;p19"/>
          <p:cNvSpPr txBox="1"/>
          <p:nvPr/>
        </p:nvSpPr>
        <p:spPr>
          <a:xfrm>
            <a:off x="421400" y="141350"/>
            <a:ext cx="8190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167266"/>
                </a:solidFill>
                <a:latin typeface="Lato"/>
                <a:ea typeface="Lato"/>
                <a:cs typeface="Lato"/>
                <a:sym typeface="Lato"/>
              </a:rPr>
              <a:t>PART I: CFG FOR THE GIVEN LANGUAGE</a:t>
            </a:r>
            <a:endParaRPr b="1" sz="2800">
              <a:solidFill>
                <a:srgbClr val="167266"/>
              </a:solidFill>
              <a:latin typeface="Lato"/>
              <a:ea typeface="Lato"/>
              <a:cs typeface="Lato"/>
              <a:sym typeface="Lato"/>
            </a:endParaRPr>
          </a:p>
        </p:txBody>
      </p:sp>
      <p:sp>
        <p:nvSpPr>
          <p:cNvPr id="98" name="Google Shape;98;p19"/>
          <p:cNvSpPr txBox="1"/>
          <p:nvPr/>
        </p:nvSpPr>
        <p:spPr>
          <a:xfrm>
            <a:off x="180300" y="648900"/>
            <a:ext cx="43917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rPr>
              <a:t>Q -&gt; S ;  | I ; | D ;</a:t>
            </a:r>
            <a:endParaRPr b="1">
              <a:solidFill>
                <a:schemeClr val="dk2"/>
              </a:solidFill>
            </a:endParaRPr>
          </a:p>
          <a:p>
            <a:pPr indent="0" lvl="0" marL="0" rtl="0" algn="l">
              <a:spcBef>
                <a:spcPts val="0"/>
              </a:spcBef>
              <a:spcAft>
                <a:spcPts val="0"/>
              </a:spcAft>
              <a:buNone/>
            </a:pPr>
            <a:r>
              <a:rPr b="1" lang="en">
                <a:solidFill>
                  <a:schemeClr val="dk2"/>
                </a:solidFill>
              </a:rPr>
              <a:t>S -&gt; SL ATT FK TNAME WH GB OB </a:t>
            </a:r>
            <a:endParaRPr b="1">
              <a:solidFill>
                <a:schemeClr val="dk2"/>
              </a:solidFill>
            </a:endParaRPr>
          </a:p>
          <a:p>
            <a:pPr indent="0" lvl="0" marL="0" rtl="0" algn="l">
              <a:spcBef>
                <a:spcPts val="0"/>
              </a:spcBef>
              <a:spcAft>
                <a:spcPts val="0"/>
              </a:spcAft>
              <a:buNone/>
            </a:pPr>
            <a:r>
              <a:rPr b="1" lang="en">
                <a:solidFill>
                  <a:schemeClr val="dk2"/>
                </a:solidFill>
              </a:rPr>
              <a:t>SL -&gt; sel_keyword</a:t>
            </a:r>
            <a:endParaRPr b="1">
              <a:solidFill>
                <a:schemeClr val="dk2"/>
              </a:solidFill>
            </a:endParaRPr>
          </a:p>
          <a:p>
            <a:pPr indent="0" lvl="0" marL="0" rtl="0" algn="l">
              <a:spcBef>
                <a:spcPts val="0"/>
              </a:spcBef>
              <a:spcAft>
                <a:spcPts val="0"/>
              </a:spcAft>
              <a:buNone/>
            </a:pPr>
            <a:r>
              <a:rPr b="1" lang="en">
                <a:solidFill>
                  <a:schemeClr val="dk2"/>
                </a:solidFill>
              </a:rPr>
              <a:t>ATT -&gt; *  | A X RES</a:t>
            </a:r>
            <a:endParaRPr b="1">
              <a:solidFill>
                <a:schemeClr val="dk2"/>
              </a:solidFill>
            </a:endParaRPr>
          </a:p>
          <a:p>
            <a:pPr indent="0" lvl="0" marL="0" rtl="0" algn="l">
              <a:spcBef>
                <a:spcPts val="0"/>
              </a:spcBef>
              <a:spcAft>
                <a:spcPts val="0"/>
              </a:spcAft>
              <a:buNone/>
            </a:pPr>
            <a:r>
              <a:rPr b="1" lang="en">
                <a:solidFill>
                  <a:schemeClr val="dk2"/>
                </a:solidFill>
              </a:rPr>
              <a:t>A -&gt; id  | AGG_OPER</a:t>
            </a:r>
            <a:endParaRPr b="1">
              <a:solidFill>
                <a:schemeClr val="dk2"/>
              </a:solidFill>
            </a:endParaRPr>
          </a:p>
          <a:p>
            <a:pPr indent="0" lvl="0" marL="0" rtl="0" algn="l">
              <a:spcBef>
                <a:spcPts val="0"/>
              </a:spcBef>
              <a:spcAft>
                <a:spcPts val="0"/>
              </a:spcAft>
              <a:buNone/>
            </a:pPr>
            <a:r>
              <a:rPr b="1" lang="en">
                <a:solidFill>
                  <a:schemeClr val="dk2"/>
                </a:solidFill>
              </a:rPr>
              <a:t>RES -&gt; epsilon | , A X RES</a:t>
            </a:r>
            <a:endParaRPr b="1">
              <a:solidFill>
                <a:schemeClr val="dk2"/>
              </a:solidFill>
            </a:endParaRPr>
          </a:p>
          <a:p>
            <a:pPr indent="0" lvl="0" marL="0" rtl="0" algn="l">
              <a:spcBef>
                <a:spcPts val="0"/>
              </a:spcBef>
              <a:spcAft>
                <a:spcPts val="0"/>
              </a:spcAft>
              <a:buNone/>
            </a:pPr>
            <a:r>
              <a:rPr b="1" lang="en">
                <a:solidFill>
                  <a:schemeClr val="dk2"/>
                </a:solidFill>
              </a:rPr>
              <a:t>X -&gt; epsilon | as_keyword id</a:t>
            </a:r>
            <a:endParaRPr b="1">
              <a:solidFill>
                <a:schemeClr val="dk2"/>
              </a:solidFill>
            </a:endParaRPr>
          </a:p>
          <a:p>
            <a:pPr indent="0" lvl="0" marL="0" rtl="0" algn="l">
              <a:spcBef>
                <a:spcPts val="0"/>
              </a:spcBef>
              <a:spcAft>
                <a:spcPts val="0"/>
              </a:spcAft>
              <a:buNone/>
            </a:pPr>
            <a:r>
              <a:rPr b="1" lang="en">
                <a:solidFill>
                  <a:schemeClr val="dk2"/>
                </a:solidFill>
              </a:rPr>
              <a:t>AGG_OPER -&gt; fn_name ( T )</a:t>
            </a:r>
            <a:endParaRPr b="1">
              <a:solidFill>
                <a:schemeClr val="dk2"/>
              </a:solidFill>
            </a:endParaRPr>
          </a:p>
          <a:p>
            <a:pPr indent="0" lvl="0" marL="0" rtl="0" algn="l">
              <a:spcBef>
                <a:spcPts val="0"/>
              </a:spcBef>
              <a:spcAft>
                <a:spcPts val="0"/>
              </a:spcAft>
              <a:buNone/>
            </a:pPr>
            <a:r>
              <a:rPr b="1" lang="en">
                <a:solidFill>
                  <a:schemeClr val="dk2"/>
                </a:solidFill>
              </a:rPr>
              <a:t>T -&gt; *  | id</a:t>
            </a:r>
            <a:endParaRPr b="1">
              <a:solidFill>
                <a:schemeClr val="dk2"/>
              </a:solidFill>
            </a:endParaRPr>
          </a:p>
          <a:p>
            <a:pPr indent="0" lvl="0" marL="0" rtl="0" algn="l">
              <a:spcBef>
                <a:spcPts val="0"/>
              </a:spcBef>
              <a:spcAft>
                <a:spcPts val="0"/>
              </a:spcAft>
              <a:buNone/>
            </a:pPr>
            <a:r>
              <a:rPr b="1" lang="en">
                <a:solidFill>
                  <a:schemeClr val="dk2"/>
                </a:solidFill>
              </a:rPr>
              <a:t>FK -&gt; from_keyword</a:t>
            </a:r>
            <a:endParaRPr b="1">
              <a:solidFill>
                <a:schemeClr val="dk2"/>
              </a:solidFill>
            </a:endParaRPr>
          </a:p>
          <a:p>
            <a:pPr indent="0" lvl="0" marL="0" rtl="0" algn="l">
              <a:spcBef>
                <a:spcPts val="0"/>
              </a:spcBef>
              <a:spcAft>
                <a:spcPts val="0"/>
              </a:spcAft>
              <a:buNone/>
            </a:pPr>
            <a:r>
              <a:rPr b="1" lang="en">
                <a:solidFill>
                  <a:schemeClr val="dk2"/>
                </a:solidFill>
              </a:rPr>
              <a:t>TNAME -&gt; id RES'</a:t>
            </a:r>
            <a:endParaRPr b="1">
              <a:solidFill>
                <a:schemeClr val="dk2"/>
              </a:solidFill>
            </a:endParaRPr>
          </a:p>
          <a:p>
            <a:pPr indent="0" lvl="0" marL="0" rtl="0" algn="l">
              <a:spcBef>
                <a:spcPts val="0"/>
              </a:spcBef>
              <a:spcAft>
                <a:spcPts val="0"/>
              </a:spcAft>
              <a:buNone/>
            </a:pPr>
            <a:r>
              <a:rPr b="1" lang="en">
                <a:solidFill>
                  <a:schemeClr val="dk2"/>
                </a:solidFill>
              </a:rPr>
              <a:t>RES' -&gt; epsilon |  , id RES'</a:t>
            </a:r>
            <a:endParaRPr b="1">
              <a:solidFill>
                <a:schemeClr val="dk2"/>
              </a:solidFill>
            </a:endParaRPr>
          </a:p>
          <a:p>
            <a:pPr indent="0" lvl="0" marL="0" rtl="0" algn="l">
              <a:spcBef>
                <a:spcPts val="0"/>
              </a:spcBef>
              <a:spcAft>
                <a:spcPts val="0"/>
              </a:spcAft>
              <a:buNone/>
            </a:pPr>
            <a:r>
              <a:rPr b="1" lang="en">
                <a:solidFill>
                  <a:schemeClr val="dk2"/>
                </a:solidFill>
              </a:rPr>
              <a:t>WH -&gt; epsilon | where_keyword PRED</a:t>
            </a:r>
            <a:endParaRPr b="1">
              <a:solidFill>
                <a:schemeClr val="dk2"/>
              </a:solidFill>
            </a:endParaRPr>
          </a:p>
          <a:p>
            <a:pPr indent="0" lvl="0" marL="0" rtl="0" algn="l">
              <a:spcBef>
                <a:spcPts val="0"/>
              </a:spcBef>
              <a:spcAft>
                <a:spcPts val="0"/>
              </a:spcAft>
              <a:buNone/>
            </a:pPr>
            <a:r>
              <a:rPr b="1" lang="en">
                <a:solidFill>
                  <a:schemeClr val="dk2"/>
                </a:solidFill>
              </a:rPr>
              <a:t>PRED -&gt; PRED' MORE  | not_keyword PRED | ( PRED )</a:t>
            </a:r>
            <a:endParaRPr b="1">
              <a:solidFill>
                <a:schemeClr val="dk2"/>
              </a:solidFill>
            </a:endParaRPr>
          </a:p>
          <a:p>
            <a:pPr indent="0" lvl="0" marL="0" rtl="0" algn="l">
              <a:spcBef>
                <a:spcPts val="0"/>
              </a:spcBef>
              <a:spcAft>
                <a:spcPts val="0"/>
              </a:spcAft>
              <a:buNone/>
            </a:pPr>
            <a:r>
              <a:rPr b="1" lang="en">
                <a:solidFill>
                  <a:schemeClr val="dk2"/>
                </a:solidFill>
              </a:rPr>
              <a:t>MORE -&gt; epsilon | bin_log_op PRED</a:t>
            </a:r>
            <a:endParaRPr b="1">
              <a:solidFill>
                <a:schemeClr val="dk2"/>
              </a:solidFill>
            </a:endParaRPr>
          </a:p>
          <a:p>
            <a:pPr indent="0" lvl="0" marL="0" rtl="0" algn="l">
              <a:spcBef>
                <a:spcPts val="0"/>
              </a:spcBef>
              <a:spcAft>
                <a:spcPts val="0"/>
              </a:spcAft>
              <a:buNone/>
            </a:pPr>
            <a:r>
              <a:rPr b="1" lang="en">
                <a:solidFill>
                  <a:schemeClr val="dk2"/>
                </a:solidFill>
              </a:rPr>
              <a:t>PRED' -&gt; id rel_op RHS</a:t>
            </a:r>
            <a:endParaRPr b="1">
              <a:solidFill>
                <a:schemeClr val="dk2"/>
              </a:solidFill>
            </a:endParaRPr>
          </a:p>
          <a:p>
            <a:pPr indent="0" lvl="0" marL="0" rtl="0" algn="l">
              <a:spcBef>
                <a:spcPts val="0"/>
              </a:spcBef>
              <a:spcAft>
                <a:spcPts val="0"/>
              </a:spcAft>
              <a:buNone/>
            </a:pPr>
            <a:r>
              <a:rPr b="1" lang="en">
                <a:solidFill>
                  <a:schemeClr val="dk2"/>
                </a:solidFill>
              </a:rPr>
              <a:t>RHS -&gt; id | int_const |  str_const</a:t>
            </a:r>
            <a:endParaRPr b="1">
              <a:solidFill>
                <a:schemeClr val="dk2"/>
              </a:solidFill>
            </a:endParaRPr>
          </a:p>
          <a:p>
            <a:pPr indent="0" lvl="0" marL="0" rtl="0" algn="l">
              <a:spcBef>
                <a:spcPts val="0"/>
              </a:spcBef>
              <a:spcAft>
                <a:spcPts val="0"/>
              </a:spcAft>
              <a:buNone/>
            </a:pPr>
            <a:r>
              <a:rPr b="1" lang="en">
                <a:solidFill>
                  <a:schemeClr val="dk2"/>
                </a:solidFill>
              </a:rPr>
              <a:t>GB -&gt; epsilon | group_keyword by_keyword id RES' RES''</a:t>
            </a:r>
            <a:endParaRPr b="1">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94100" y="343775"/>
            <a:ext cx="7031700" cy="1038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000">
                <a:solidFill>
                  <a:srgbClr val="167266"/>
                </a:solidFill>
              </a:rPr>
              <a:t>DFA</a:t>
            </a:r>
            <a:endParaRPr b="1" sz="3000">
              <a:solidFill>
                <a:srgbClr val="167266"/>
              </a:solidFill>
            </a:endParaRPr>
          </a:p>
        </p:txBody>
      </p:sp>
      <p:sp>
        <p:nvSpPr>
          <p:cNvPr id="104" name="Google Shape;104;p20"/>
          <p:cNvSpPr txBox="1"/>
          <p:nvPr>
            <p:ph idx="2" type="body"/>
          </p:nvPr>
        </p:nvSpPr>
        <p:spPr>
          <a:xfrm>
            <a:off x="394100" y="1735925"/>
            <a:ext cx="8382300" cy="2683500"/>
          </a:xfrm>
          <a:prstGeom prst="rect">
            <a:avLst/>
          </a:prstGeom>
        </p:spPr>
        <p:txBody>
          <a:bodyPr anchorCtr="0" anchor="ctr" bIns="91425" lIns="91425" spcFirstLastPara="1" rIns="91425" wrap="square" tIns="91425">
            <a:noAutofit/>
          </a:bodyPr>
          <a:lstStyle/>
          <a:p>
            <a:pPr indent="-323850" lvl="0" marL="457200" marR="25400" rtl="0" algn="l">
              <a:lnSpc>
                <a:spcPct val="156250"/>
              </a:lnSpc>
              <a:spcBef>
                <a:spcPts val="1500"/>
              </a:spcBef>
              <a:spcAft>
                <a:spcPts val="0"/>
              </a:spcAft>
              <a:buClr>
                <a:srgbClr val="333333"/>
              </a:buClr>
              <a:buSzPts val="1500"/>
              <a:buFont typeface="Roboto"/>
              <a:buChar char="●"/>
            </a:pPr>
            <a:r>
              <a:rPr b="1" lang="en" sz="1500">
                <a:solidFill>
                  <a:srgbClr val="333333"/>
                </a:solidFill>
                <a:highlight>
                  <a:srgbClr val="FFFFFF"/>
                </a:highlight>
                <a:latin typeface="Roboto"/>
                <a:ea typeface="Roboto"/>
                <a:cs typeface="Roboto"/>
                <a:sym typeface="Roboto"/>
              </a:rPr>
              <a:t>DFA refers to deterministic finite automata. Deterministic refers to the uniqueness of the computation. The finite automata are called deterministic finite automata if the machine is read an input string one symbol at a time.</a:t>
            </a:r>
            <a:endParaRPr b="1" sz="1500">
              <a:solidFill>
                <a:srgbClr val="333333"/>
              </a:solidFill>
              <a:highlight>
                <a:srgbClr val="FFFFFF"/>
              </a:highlight>
              <a:latin typeface="Roboto"/>
              <a:ea typeface="Roboto"/>
              <a:cs typeface="Roboto"/>
              <a:sym typeface="Roboto"/>
            </a:endParaRPr>
          </a:p>
          <a:p>
            <a:pPr indent="-323850" lvl="0" marL="457200" marR="25400" rtl="0" algn="l">
              <a:lnSpc>
                <a:spcPct val="156250"/>
              </a:lnSpc>
              <a:spcBef>
                <a:spcPts val="0"/>
              </a:spcBef>
              <a:spcAft>
                <a:spcPts val="0"/>
              </a:spcAft>
              <a:buClr>
                <a:srgbClr val="333333"/>
              </a:buClr>
              <a:buSzPts val="1500"/>
              <a:buFont typeface="Roboto"/>
              <a:buChar char="●"/>
            </a:pPr>
            <a:r>
              <a:rPr b="1" lang="en" sz="1500">
                <a:solidFill>
                  <a:srgbClr val="333333"/>
                </a:solidFill>
                <a:highlight>
                  <a:srgbClr val="FFFFFF"/>
                </a:highlight>
                <a:latin typeface="Roboto"/>
                <a:ea typeface="Roboto"/>
                <a:cs typeface="Roboto"/>
                <a:sym typeface="Roboto"/>
              </a:rPr>
              <a:t>In DFA, there is only one path for specific input from the current state to the next state.</a:t>
            </a:r>
            <a:endParaRPr b="1" sz="1500">
              <a:solidFill>
                <a:srgbClr val="333333"/>
              </a:solidFill>
              <a:highlight>
                <a:srgbClr val="FFFFFF"/>
              </a:highlight>
              <a:latin typeface="Roboto"/>
              <a:ea typeface="Roboto"/>
              <a:cs typeface="Roboto"/>
              <a:sym typeface="Roboto"/>
            </a:endParaRPr>
          </a:p>
          <a:p>
            <a:pPr indent="-323850" lvl="0" marL="457200" marR="25400" rtl="0" algn="l">
              <a:lnSpc>
                <a:spcPct val="156250"/>
              </a:lnSpc>
              <a:spcBef>
                <a:spcPts val="0"/>
              </a:spcBef>
              <a:spcAft>
                <a:spcPts val="0"/>
              </a:spcAft>
              <a:buClr>
                <a:srgbClr val="333333"/>
              </a:buClr>
              <a:buSzPts val="1500"/>
              <a:buFont typeface="Roboto"/>
              <a:buChar char="●"/>
            </a:pPr>
            <a:r>
              <a:rPr b="1" lang="en" sz="1500">
                <a:solidFill>
                  <a:srgbClr val="333333"/>
                </a:solidFill>
                <a:highlight>
                  <a:srgbClr val="FFFFFF"/>
                </a:highlight>
                <a:latin typeface="Roboto"/>
                <a:ea typeface="Roboto"/>
                <a:cs typeface="Roboto"/>
                <a:sym typeface="Roboto"/>
              </a:rPr>
              <a:t>DFA does not accept the null move, i.e., the DFA cannot change state without any input character.</a:t>
            </a:r>
            <a:endParaRPr b="1" sz="1500">
              <a:solidFill>
                <a:srgbClr val="333333"/>
              </a:solidFill>
              <a:highlight>
                <a:srgbClr val="FFFFFF"/>
              </a:highlight>
              <a:latin typeface="Roboto"/>
              <a:ea typeface="Roboto"/>
              <a:cs typeface="Roboto"/>
              <a:sym typeface="Roboto"/>
            </a:endParaRPr>
          </a:p>
          <a:p>
            <a:pPr indent="-323850" lvl="0" marL="457200" marR="25400" rtl="0" algn="l">
              <a:lnSpc>
                <a:spcPct val="156250"/>
              </a:lnSpc>
              <a:spcBef>
                <a:spcPts val="0"/>
              </a:spcBef>
              <a:spcAft>
                <a:spcPts val="0"/>
              </a:spcAft>
              <a:buClr>
                <a:srgbClr val="333333"/>
              </a:buClr>
              <a:buSzPts val="1500"/>
              <a:buFont typeface="Roboto"/>
              <a:buChar char="●"/>
            </a:pPr>
            <a:r>
              <a:rPr b="1" lang="en" sz="1500">
                <a:solidFill>
                  <a:srgbClr val="333333"/>
                </a:solidFill>
                <a:highlight>
                  <a:srgbClr val="FFFFFF"/>
                </a:highlight>
                <a:latin typeface="Roboto"/>
                <a:ea typeface="Roboto"/>
                <a:cs typeface="Roboto"/>
                <a:sym typeface="Roboto"/>
              </a:rPr>
              <a:t>DFA can contain multiple final states. It is used in Lexical Analysis in Compiler.</a:t>
            </a:r>
            <a:endParaRPr b="1" sz="1500">
              <a:solidFill>
                <a:srgbClr val="333333"/>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p:nvPr/>
        </p:nvSpPr>
        <p:spPr>
          <a:xfrm rot="10592382">
            <a:off x="5513499" y="1379656"/>
            <a:ext cx="2689002" cy="2689002"/>
          </a:xfrm>
          <a:prstGeom prst="blockArc">
            <a:avLst>
              <a:gd fmla="val 2627839" name="adj1"/>
              <a:gd fmla="val 5880699" name="adj2"/>
              <a:gd fmla="val 7985"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1"/>
          <p:cNvSpPr txBox="1"/>
          <p:nvPr>
            <p:ph type="title"/>
          </p:nvPr>
        </p:nvSpPr>
        <p:spPr>
          <a:xfrm>
            <a:off x="600000" y="111075"/>
            <a:ext cx="7681200" cy="1049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2600">
                <a:solidFill>
                  <a:srgbClr val="167266"/>
                </a:solidFill>
              </a:rPr>
              <a:t>PART II : LEXICAL ANALYZER TO SCAN STREAM OF CHARACTERS</a:t>
            </a:r>
            <a:r>
              <a:rPr b="1" lang="en" sz="2800">
                <a:solidFill>
                  <a:srgbClr val="167266"/>
                </a:solidFill>
              </a:rPr>
              <a:t> </a:t>
            </a:r>
            <a:endParaRPr b="1" sz="2800">
              <a:solidFill>
                <a:srgbClr val="167266"/>
              </a:solidFill>
            </a:endParaRPr>
          </a:p>
        </p:txBody>
      </p:sp>
      <p:pic>
        <p:nvPicPr>
          <p:cNvPr id="111" name="Google Shape;111;p21"/>
          <p:cNvPicPr preferRelativeResize="0"/>
          <p:nvPr/>
        </p:nvPicPr>
        <p:blipFill>
          <a:blip r:embed="rId3">
            <a:alphaModFix/>
          </a:blip>
          <a:stretch>
            <a:fillRect/>
          </a:stretch>
        </p:blipFill>
        <p:spPr>
          <a:xfrm>
            <a:off x="2126900" y="1091375"/>
            <a:ext cx="5211125" cy="3899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291750"/>
            <a:ext cx="8700300" cy="105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2600">
                <a:solidFill>
                  <a:srgbClr val="167266"/>
                </a:solidFill>
              </a:rPr>
              <a:t>PART III : TOP-DOWN PARSER TO DETECT SYNTAX ERRORS</a:t>
            </a:r>
            <a:endParaRPr sz="2822"/>
          </a:p>
        </p:txBody>
      </p:sp>
      <p:pic>
        <p:nvPicPr>
          <p:cNvPr id="117" name="Google Shape;117;p22"/>
          <p:cNvPicPr preferRelativeResize="0"/>
          <p:nvPr/>
        </p:nvPicPr>
        <p:blipFill>
          <a:blip r:embed="rId3">
            <a:alphaModFix/>
          </a:blip>
          <a:stretch>
            <a:fillRect/>
          </a:stretch>
        </p:blipFill>
        <p:spPr>
          <a:xfrm>
            <a:off x="3783125" y="2367575"/>
            <a:ext cx="1479250" cy="1282025"/>
          </a:xfrm>
          <a:prstGeom prst="rect">
            <a:avLst/>
          </a:prstGeom>
          <a:noFill/>
          <a:ln>
            <a:noFill/>
          </a:ln>
        </p:spPr>
      </p:pic>
      <p:pic>
        <p:nvPicPr>
          <p:cNvPr id="118" name="Google Shape;118;p22"/>
          <p:cNvPicPr preferRelativeResize="0"/>
          <p:nvPr/>
        </p:nvPicPr>
        <p:blipFill>
          <a:blip r:embed="rId4">
            <a:alphaModFix/>
          </a:blip>
          <a:stretch>
            <a:fillRect/>
          </a:stretch>
        </p:blipFill>
        <p:spPr>
          <a:xfrm>
            <a:off x="1794900" y="3232050"/>
            <a:ext cx="711865" cy="925425"/>
          </a:xfrm>
          <a:prstGeom prst="rect">
            <a:avLst/>
          </a:prstGeom>
          <a:noFill/>
          <a:ln>
            <a:noFill/>
          </a:ln>
        </p:spPr>
      </p:pic>
      <p:sp>
        <p:nvSpPr>
          <p:cNvPr id="119" name="Google Shape;119;p22"/>
          <p:cNvSpPr txBox="1"/>
          <p:nvPr/>
        </p:nvSpPr>
        <p:spPr>
          <a:xfrm>
            <a:off x="1664075" y="2712225"/>
            <a:ext cx="113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a:t>
            </a:r>
            <a:r>
              <a:rPr b="1" lang="en"/>
              <a:t>STACK</a:t>
            </a:r>
            <a:endParaRPr b="1"/>
          </a:p>
        </p:txBody>
      </p:sp>
      <p:pic>
        <p:nvPicPr>
          <p:cNvPr id="120" name="Google Shape;120;p22"/>
          <p:cNvPicPr preferRelativeResize="0"/>
          <p:nvPr/>
        </p:nvPicPr>
        <p:blipFill>
          <a:blip r:embed="rId5">
            <a:alphaModFix/>
          </a:blip>
          <a:stretch>
            <a:fillRect/>
          </a:stretch>
        </p:blipFill>
        <p:spPr>
          <a:xfrm>
            <a:off x="3783125" y="4157475"/>
            <a:ext cx="1479250" cy="468314"/>
          </a:xfrm>
          <a:prstGeom prst="rect">
            <a:avLst/>
          </a:prstGeom>
          <a:noFill/>
          <a:ln>
            <a:noFill/>
          </a:ln>
        </p:spPr>
      </p:pic>
      <p:pic>
        <p:nvPicPr>
          <p:cNvPr id="121" name="Google Shape;121;p22"/>
          <p:cNvPicPr preferRelativeResize="0"/>
          <p:nvPr/>
        </p:nvPicPr>
        <p:blipFill>
          <a:blip r:embed="rId6">
            <a:alphaModFix/>
          </a:blip>
          <a:stretch>
            <a:fillRect/>
          </a:stretch>
        </p:blipFill>
        <p:spPr>
          <a:xfrm>
            <a:off x="3783125" y="1658325"/>
            <a:ext cx="1479250" cy="401653"/>
          </a:xfrm>
          <a:prstGeom prst="rect">
            <a:avLst/>
          </a:prstGeom>
          <a:noFill/>
          <a:ln>
            <a:noFill/>
          </a:ln>
        </p:spPr>
      </p:pic>
      <p:sp>
        <p:nvSpPr>
          <p:cNvPr id="122" name="Google Shape;122;p22"/>
          <p:cNvSpPr txBox="1"/>
          <p:nvPr/>
        </p:nvSpPr>
        <p:spPr>
          <a:xfrm>
            <a:off x="2798675" y="1659050"/>
            <a:ext cx="10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INPUT  </a:t>
            </a:r>
            <a:endParaRPr b="1"/>
          </a:p>
        </p:txBody>
      </p:sp>
      <p:cxnSp>
        <p:nvCxnSpPr>
          <p:cNvPr id="123" name="Google Shape;123;p22"/>
          <p:cNvCxnSpPr/>
          <p:nvPr/>
        </p:nvCxnSpPr>
        <p:spPr>
          <a:xfrm flipH="1">
            <a:off x="2517775" y="3295725"/>
            <a:ext cx="1264200" cy="86400"/>
          </a:xfrm>
          <a:prstGeom prst="straightConnector1">
            <a:avLst/>
          </a:prstGeom>
          <a:noFill/>
          <a:ln cap="flat" cmpd="sng" w="9525">
            <a:solidFill>
              <a:schemeClr val="dk2"/>
            </a:solidFill>
            <a:prstDash val="solid"/>
            <a:round/>
            <a:headEnd len="med" w="med" type="none"/>
            <a:tailEnd len="med" w="med" type="triangle"/>
          </a:ln>
        </p:spPr>
      </p:cxnSp>
      <p:cxnSp>
        <p:nvCxnSpPr>
          <p:cNvPr id="124" name="Google Shape;124;p22"/>
          <p:cNvCxnSpPr>
            <a:stCxn id="117" idx="0"/>
            <a:endCxn id="121" idx="2"/>
          </p:cNvCxnSpPr>
          <p:nvPr/>
        </p:nvCxnSpPr>
        <p:spPr>
          <a:xfrm rot="10800000">
            <a:off x="4522750" y="2060075"/>
            <a:ext cx="0" cy="307500"/>
          </a:xfrm>
          <a:prstGeom prst="straightConnector1">
            <a:avLst/>
          </a:prstGeom>
          <a:noFill/>
          <a:ln cap="flat" cmpd="sng" w="9525">
            <a:solidFill>
              <a:schemeClr val="dk2"/>
            </a:solidFill>
            <a:prstDash val="solid"/>
            <a:round/>
            <a:headEnd len="med" w="med" type="none"/>
            <a:tailEnd len="med" w="med" type="triangle"/>
          </a:ln>
        </p:spPr>
      </p:cxnSp>
      <p:cxnSp>
        <p:nvCxnSpPr>
          <p:cNvPr id="125" name="Google Shape;125;p22"/>
          <p:cNvCxnSpPr/>
          <p:nvPr/>
        </p:nvCxnSpPr>
        <p:spPr>
          <a:xfrm flipH="1" rot="10800000">
            <a:off x="5197525" y="2995525"/>
            <a:ext cx="1188600" cy="26100"/>
          </a:xfrm>
          <a:prstGeom prst="straightConnector1">
            <a:avLst/>
          </a:prstGeom>
          <a:noFill/>
          <a:ln cap="flat" cmpd="sng" w="9525">
            <a:solidFill>
              <a:schemeClr val="dk2"/>
            </a:solidFill>
            <a:prstDash val="solid"/>
            <a:round/>
            <a:headEnd len="med" w="med" type="none"/>
            <a:tailEnd len="med" w="med" type="triangle"/>
          </a:ln>
        </p:spPr>
      </p:cxnSp>
      <p:sp>
        <p:nvSpPr>
          <p:cNvPr id="126" name="Google Shape;126;p22"/>
          <p:cNvSpPr txBox="1"/>
          <p:nvPr/>
        </p:nvSpPr>
        <p:spPr>
          <a:xfrm>
            <a:off x="6386125" y="2700788"/>
            <a:ext cx="147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167266"/>
                </a:solidFill>
              </a:rPr>
              <a:t>LEFTMOST DERIVATION</a:t>
            </a:r>
            <a:endParaRPr b="1">
              <a:solidFill>
                <a:srgbClr val="167266"/>
              </a:solidFill>
            </a:endParaRPr>
          </a:p>
        </p:txBody>
      </p:sp>
      <p:cxnSp>
        <p:nvCxnSpPr>
          <p:cNvPr id="127" name="Google Shape;127;p22"/>
          <p:cNvCxnSpPr>
            <a:stCxn id="117" idx="2"/>
            <a:endCxn id="120" idx="0"/>
          </p:cNvCxnSpPr>
          <p:nvPr/>
        </p:nvCxnSpPr>
        <p:spPr>
          <a:xfrm>
            <a:off x="4522750" y="3649600"/>
            <a:ext cx="0" cy="507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